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7" r:id="rId3"/>
    <p:sldId id="278" r:id="rId4"/>
    <p:sldId id="276" r:id="rId5"/>
    <p:sldId id="261" r:id="rId6"/>
    <p:sldId id="260" r:id="rId7"/>
    <p:sldId id="257" r:id="rId8"/>
    <p:sldId id="258" r:id="rId9"/>
    <p:sldId id="259" r:id="rId10"/>
    <p:sldId id="262" r:id="rId11"/>
    <p:sldId id="263" r:id="rId12"/>
    <p:sldId id="264" r:id="rId13"/>
    <p:sldId id="286" r:id="rId14"/>
    <p:sldId id="280" r:id="rId15"/>
    <p:sldId id="265" r:id="rId16"/>
    <p:sldId id="287" r:id="rId17"/>
    <p:sldId id="281" r:id="rId18"/>
    <p:sldId id="282" r:id="rId19"/>
    <p:sldId id="283" r:id="rId20"/>
    <p:sldId id="284" r:id="rId21"/>
    <p:sldId id="271" r:id="rId22"/>
    <p:sldId id="274" r:id="rId23"/>
    <p:sldId id="275" r:id="rId24"/>
    <p:sldId id="285" r:id="rId25"/>
    <p:sldId id="272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7" autoAdjust="0"/>
    <p:restoredTop sz="80394" autoAdjust="0"/>
  </p:normalViewPr>
  <p:slideViewPr>
    <p:cSldViewPr snapToGrid="0">
      <p:cViewPr varScale="1">
        <p:scale>
          <a:sx n="80" d="100"/>
          <a:sy n="80" d="100"/>
        </p:scale>
        <p:origin x="4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563D1-4604-41FE-AFE4-CB30FA9E97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251D0-6834-48AD-BB12-CBB698B5B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3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680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15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02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17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Menus </a:t>
            </a:r>
          </a:p>
          <a:p>
            <a:r>
              <a:rPr lang="en-US" dirty="0" smtClean="0"/>
              <a:t>  - File:</a:t>
            </a:r>
            <a:r>
              <a:rPr lang="en-US" baseline="0" dirty="0" smtClean="0"/>
              <a:t> VASP related settings, write/load restart file</a:t>
            </a:r>
          </a:p>
          <a:p>
            <a:r>
              <a:rPr lang="en-US" baseline="0" dirty="0" smtClean="0"/>
              <a:t>  - Plot: how many subplots in the Plot area</a:t>
            </a:r>
          </a:p>
          <a:p>
            <a:r>
              <a:rPr lang="en-US" baseline="0" dirty="0" smtClean="0"/>
              <a:t>  - About: License, Contact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Material selector</a:t>
            </a:r>
          </a:p>
          <a:p>
            <a:r>
              <a:rPr lang="en-US" baseline="0" dirty="0" smtClean="0"/>
              <a:t>  - initially contains the list of elements</a:t>
            </a:r>
          </a:p>
          <a:p>
            <a:r>
              <a:rPr lang="en-US" baseline="0" dirty="0" smtClean="0"/>
              <a:t>  - user selects an element for focus, or the elements to build an alloy</a:t>
            </a:r>
          </a:p>
          <a:p>
            <a:r>
              <a:rPr lang="en-US" baseline="0" dirty="0" smtClean="0"/>
              <a:t>  - when the selection is fixed, the list is replaced by the list of materials (elements, binaries, ternaries) from the selected elements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Options and results text display – shows all computation options and calculated results for the material on focus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Calculation selector – available calculations for the material on focus</a:t>
            </a:r>
          </a:p>
          <a:p>
            <a:endParaRPr lang="en-US" baseline="0" dirty="0" smtClean="0"/>
          </a:p>
          <a:p>
            <a:r>
              <a:rPr lang="en-US" baseline="0" dirty="0" smtClean="0"/>
              <a:t>Submit button – </a:t>
            </a:r>
            <a:r>
              <a:rPr lang="en-US" baseline="0" dirty="0" smtClean="0"/>
              <a:t>execute </a:t>
            </a:r>
            <a:r>
              <a:rPr lang="en-US" baseline="0" dirty="0" smtClean="0"/>
              <a:t>the </a:t>
            </a:r>
            <a:r>
              <a:rPr lang="en-US" baseline="0" dirty="0" smtClean="0"/>
              <a:t>specified actions: setup, run, post-process for selected calculations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dirty="0" smtClean="0"/>
              <a:t>Plot selector </a:t>
            </a:r>
            <a:r>
              <a:rPr lang="en-US" baseline="0" dirty="0" smtClean="0"/>
              <a:t>– select a Plot position (subplot) and the specific calculation result to display</a:t>
            </a:r>
          </a:p>
          <a:p>
            <a:endParaRPr lang="en-US" baseline="0" dirty="0" smtClean="0"/>
          </a:p>
          <a:p>
            <a:r>
              <a:rPr lang="en-US" baseline="0" dirty="0" smtClean="0"/>
              <a:t>Plot button – update the plot in the selected Plot 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20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21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48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70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34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90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92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251D0-6834-48AD-BB12-CBB698B5B42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056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193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890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005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89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0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700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31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02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68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273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2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94C38-6B4B-4533-975B-EC210D007315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A19D3-4C4B-487A-8408-653D285547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9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DFTMPG – Material Properties </a:t>
            </a:r>
            <a:r>
              <a:rPr lang="en-US" dirty="0"/>
              <a:t>G</a:t>
            </a:r>
            <a:r>
              <a:rPr lang="en-US" dirty="0" smtClean="0"/>
              <a:t>enerator using DFT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to operate DFTMPG (Version 2)</a:t>
            </a:r>
          </a:p>
          <a:p>
            <a:endParaRPr lang="en-US" dirty="0"/>
          </a:p>
          <a:p>
            <a:r>
              <a:rPr lang="en-US" dirty="0" smtClean="0"/>
              <a:t>Ricolindo L Carino</a:t>
            </a:r>
          </a:p>
          <a:p>
            <a:r>
              <a:rPr lang="en-US" dirty="0" smtClean="0"/>
              <a:t>carino@cavs.msstate.edu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55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Display after fixing element(s)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362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Left-click ‘MATERIAL’ popup to focus on a material</a:t>
            </a:r>
            <a:endParaRPr lang="en-US" sz="3600" dirty="0"/>
          </a:p>
        </p:txBody>
      </p:sp>
      <p:sp>
        <p:nvSpPr>
          <p:cNvPr id="5" name="Down Arrow 4"/>
          <p:cNvSpPr/>
          <p:nvPr/>
        </p:nvSpPr>
        <p:spPr>
          <a:xfrm rot="3809146">
            <a:off x="4300908" y="1083708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14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Left-click “CALC” popup to select a calculation for the material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3809146">
            <a:off x="3947597" y="1221360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2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Right-click text display to </a:t>
            </a:r>
            <a:r>
              <a:rPr lang="en-US" sz="3600" dirty="0" smtClean="0"/>
              <a:t>set/unset action flags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2048606">
            <a:off x="5193351" y="2387054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8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8269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Action </a:t>
            </a:r>
            <a:r>
              <a:rPr lang="en-US" sz="3200" dirty="0" smtClean="0"/>
              <a:t>flags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9703"/>
            <a:ext cx="10515600" cy="49872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These </a:t>
            </a:r>
            <a:r>
              <a:rPr lang="en-US" dirty="0"/>
              <a:t>flags </a:t>
            </a:r>
            <a:r>
              <a:rPr lang="en-US" dirty="0" smtClean="0"/>
              <a:t>indicate the </a:t>
            </a:r>
            <a:r>
              <a:rPr lang="en-US" dirty="0"/>
              <a:t>action (Setup, Run, </a:t>
            </a:r>
            <a:r>
              <a:rPr lang="en-US" dirty="0" smtClean="0"/>
              <a:t>Post-process) to be carried out on the selected calculation.  A flag is raised</a:t>
            </a:r>
            <a:r>
              <a:rPr lang="en-US" dirty="0"/>
              <a:t> </a:t>
            </a:r>
            <a:r>
              <a:rPr lang="en-US" dirty="0" smtClean="0"/>
              <a:t>if the value is 1.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Setupflag</a:t>
            </a:r>
            <a:r>
              <a:rPr lang="en-US" dirty="0" smtClean="0"/>
              <a:t> – setup the calculation </a:t>
            </a:r>
            <a:r>
              <a:rPr lang="en-US" dirty="0" smtClean="0"/>
              <a:t>(write </a:t>
            </a:r>
            <a:r>
              <a:rPr lang="en-US" dirty="0"/>
              <a:t>VASP input deck for this </a:t>
            </a:r>
            <a:r>
              <a:rPr lang="en-US" dirty="0"/>
              <a:t>calculation; very short execution time)</a:t>
            </a:r>
            <a:endParaRPr lang="en-US" dirty="0" smtClean="0"/>
          </a:p>
          <a:p>
            <a:r>
              <a:rPr lang="en-US" dirty="0" err="1" smtClean="0"/>
              <a:t>Runflag</a:t>
            </a:r>
            <a:r>
              <a:rPr lang="en-US" dirty="0" smtClean="0"/>
              <a:t> – run the calculation </a:t>
            </a:r>
            <a:r>
              <a:rPr lang="en-US" dirty="0"/>
              <a:t>(invoke </a:t>
            </a:r>
            <a:r>
              <a:rPr lang="en-US" dirty="0" smtClean="0"/>
              <a:t>VASP; long </a:t>
            </a:r>
            <a:r>
              <a:rPr lang="en-US" dirty="0" smtClean="0"/>
              <a:t>execution </a:t>
            </a:r>
            <a:r>
              <a:rPr lang="en-US" dirty="0" smtClean="0"/>
              <a:t>time)</a:t>
            </a:r>
            <a:endParaRPr lang="en-US" dirty="0" smtClean="0"/>
          </a:p>
          <a:p>
            <a:r>
              <a:rPr lang="en-US" dirty="0" err="1" smtClean="0"/>
              <a:t>Postflag</a:t>
            </a:r>
            <a:r>
              <a:rPr lang="en-US" dirty="0" smtClean="0"/>
              <a:t> – post-process the VASP output files to produce the actual results for the calculation (short execution time)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Raising the </a:t>
            </a:r>
            <a:r>
              <a:rPr lang="en-US" dirty="0" err="1" smtClean="0"/>
              <a:t>Postflag</a:t>
            </a:r>
            <a:r>
              <a:rPr lang="en-US" dirty="0" smtClean="0"/>
              <a:t> of a calculation may raise the corresponding </a:t>
            </a:r>
            <a:r>
              <a:rPr lang="en-US" dirty="0" err="1" smtClean="0"/>
              <a:t>Runflag</a:t>
            </a:r>
            <a:r>
              <a:rPr lang="en-US" dirty="0" smtClean="0"/>
              <a:t>, which in turn may raise </a:t>
            </a:r>
            <a:r>
              <a:rPr lang="en-US" dirty="0"/>
              <a:t>the corresponding Setup </a:t>
            </a:r>
            <a:r>
              <a:rPr lang="en-US" dirty="0" smtClean="0"/>
              <a:t>flag, which </a:t>
            </a:r>
            <a:r>
              <a:rPr lang="en-US" dirty="0"/>
              <a:t>in turn </a:t>
            </a:r>
            <a:r>
              <a:rPr lang="en-US" dirty="0" smtClean="0"/>
              <a:t>may raise the </a:t>
            </a:r>
            <a:r>
              <a:rPr lang="en-US" dirty="0" err="1" smtClean="0"/>
              <a:t>Postflag</a:t>
            </a:r>
            <a:r>
              <a:rPr lang="en-US" dirty="0" smtClean="0"/>
              <a:t> for a result the calculation depends on, RECURSIVELY!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780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570191"/>
            <a:ext cx="7315200" cy="3717619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Right-click text display to </a:t>
            </a:r>
            <a:r>
              <a:rPr lang="en-US" sz="3600" dirty="0" smtClean="0"/>
              <a:t>input/edit </a:t>
            </a:r>
            <a:r>
              <a:rPr lang="en-US" sz="3600" dirty="0"/>
              <a:t>calculation </a:t>
            </a:r>
            <a:r>
              <a:rPr lang="en-US" sz="3600" dirty="0" smtClean="0"/>
              <a:t>options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2048606">
            <a:off x="4783776" y="2110830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1804988"/>
            <a:ext cx="1638300" cy="1769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250" y="3914775"/>
            <a:ext cx="2876550" cy="81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30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Right-click text display to </a:t>
            </a:r>
            <a:r>
              <a:rPr lang="en-US" sz="3600" dirty="0" smtClean="0"/>
              <a:t>set/unset completion flags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3302088">
            <a:off x="5202876" y="3939629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2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8269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Completion flags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9703"/>
            <a:ext cx="10515600" cy="4987260"/>
          </a:xfrm>
        </p:spPr>
        <p:txBody>
          <a:bodyPr>
            <a:normAutofit/>
          </a:bodyPr>
          <a:lstStyle/>
          <a:p>
            <a:r>
              <a:rPr lang="en-US" dirty="0" err="1" smtClean="0"/>
              <a:t>Setupdone</a:t>
            </a:r>
            <a:r>
              <a:rPr lang="en-US" dirty="0" smtClean="0"/>
              <a:t> – automatically raised after completion of setup; </a:t>
            </a:r>
            <a:r>
              <a:rPr lang="en-US" dirty="0" err="1" smtClean="0"/>
              <a:t>Setupflag</a:t>
            </a:r>
            <a:r>
              <a:rPr lang="en-US" dirty="0" smtClean="0"/>
              <a:t> will be unset/lowered</a:t>
            </a:r>
          </a:p>
          <a:p>
            <a:r>
              <a:rPr lang="en-US" dirty="0" err="1" smtClean="0"/>
              <a:t>Rundone</a:t>
            </a:r>
            <a:r>
              <a:rPr lang="en-US" dirty="0" smtClean="0"/>
              <a:t> </a:t>
            </a:r>
            <a:r>
              <a:rPr lang="en-US" dirty="0"/>
              <a:t>– automatically raised</a:t>
            </a:r>
            <a:r>
              <a:rPr lang="en-US" dirty="0" smtClean="0"/>
              <a:t> </a:t>
            </a:r>
            <a:r>
              <a:rPr lang="en-US" dirty="0"/>
              <a:t>after completion of </a:t>
            </a:r>
            <a:r>
              <a:rPr lang="en-US" dirty="0" smtClean="0"/>
              <a:t>run; </a:t>
            </a:r>
            <a:r>
              <a:rPr lang="en-US" dirty="0" err="1" smtClean="0"/>
              <a:t>Runflag</a:t>
            </a:r>
            <a:r>
              <a:rPr lang="en-US" dirty="0" smtClean="0"/>
              <a:t> </a:t>
            </a:r>
            <a:r>
              <a:rPr lang="en-US" dirty="0"/>
              <a:t>will be </a:t>
            </a:r>
            <a:r>
              <a:rPr lang="en-US" dirty="0" smtClean="0"/>
              <a:t>unset</a:t>
            </a:r>
            <a:endParaRPr lang="en-US" dirty="0"/>
          </a:p>
          <a:p>
            <a:r>
              <a:rPr lang="en-US" dirty="0" err="1" smtClean="0"/>
              <a:t>Postdone</a:t>
            </a:r>
            <a:r>
              <a:rPr lang="en-US" dirty="0" smtClean="0"/>
              <a:t> </a:t>
            </a:r>
            <a:r>
              <a:rPr lang="en-US" dirty="0"/>
              <a:t>– automatically raised</a:t>
            </a:r>
            <a:r>
              <a:rPr lang="en-US" dirty="0" smtClean="0"/>
              <a:t> </a:t>
            </a:r>
            <a:r>
              <a:rPr lang="en-US" dirty="0"/>
              <a:t>after completion of </a:t>
            </a:r>
            <a:r>
              <a:rPr lang="en-US" dirty="0" smtClean="0"/>
              <a:t>post-processing; </a:t>
            </a:r>
            <a:r>
              <a:rPr lang="en-US" dirty="0" err="1" smtClean="0"/>
              <a:t>Postflag</a:t>
            </a:r>
            <a:r>
              <a:rPr lang="en-US" dirty="0" smtClean="0"/>
              <a:t> </a:t>
            </a:r>
            <a:r>
              <a:rPr lang="en-US" dirty="0"/>
              <a:t>will be </a:t>
            </a:r>
            <a:r>
              <a:rPr lang="en-US" dirty="0" smtClean="0"/>
              <a:t>unset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Completion flags </a:t>
            </a:r>
            <a:r>
              <a:rPr lang="en-US" dirty="0" smtClean="0"/>
              <a:t>identify </a:t>
            </a:r>
            <a:r>
              <a:rPr lang="en-US" dirty="0" smtClean="0"/>
              <a:t>calculations that will not be </a:t>
            </a:r>
            <a:r>
              <a:rPr lang="en-US" dirty="0" smtClean="0"/>
              <a:t>repeated on the next SUBMIT</a:t>
            </a:r>
            <a:r>
              <a:rPr lang="en-US" dirty="0"/>
              <a:t>. Completion flags </a:t>
            </a:r>
            <a:r>
              <a:rPr lang="en-US" dirty="0" smtClean="0"/>
              <a:t>may be manually unset to force the setup/run/post-process </a:t>
            </a:r>
            <a:r>
              <a:rPr lang="en-US" dirty="0" smtClean="0"/>
              <a:t>of a </a:t>
            </a:r>
            <a:r>
              <a:rPr lang="en-US" dirty="0" smtClean="0"/>
              <a:t>calculation. Completion flags are automatically unset if calculations options are modified.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157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Click “SUBMIT” to carry out </a:t>
            </a:r>
            <a:r>
              <a:rPr lang="en-US" sz="3600" dirty="0" smtClean="0"/>
              <a:t>specified actions </a:t>
            </a:r>
            <a:r>
              <a:rPr lang="en-US" sz="3600" dirty="0" smtClean="0"/>
              <a:t>and their dependencies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3809146">
            <a:off x="4385747" y="1240410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3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10634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Multiple </a:t>
            </a:r>
            <a:r>
              <a:rPr lang="en-US" sz="3600" dirty="0" smtClean="0"/>
              <a:t>plots: Click menu item “PLOT” </a:t>
            </a:r>
            <a:r>
              <a:rPr lang="en-US" sz="3600" dirty="0"/>
              <a:t>to </a:t>
            </a:r>
            <a:r>
              <a:rPr lang="en-US" sz="3600" dirty="0" smtClean="0"/>
              <a:t>specify how many subplots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4" name="Down Arrow 3"/>
          <p:cNvSpPr/>
          <p:nvPr/>
        </p:nvSpPr>
        <p:spPr>
          <a:xfrm rot="3809146">
            <a:off x="2471222" y="973709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VASP executable (typically compiled for a Linux compute server)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Potential files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MATLAB, running on the same machine that will run the VASP executable.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DFTMPGv2 source codes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43717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Multiple </a:t>
            </a:r>
            <a:r>
              <a:rPr lang="en-US" sz="3600" dirty="0" smtClean="0"/>
              <a:t>plots: </a:t>
            </a:r>
            <a:r>
              <a:rPr lang="en-US" sz="3600" dirty="0" smtClean="0"/>
              <a:t>Example - 4 </a:t>
            </a:r>
            <a:r>
              <a:rPr lang="en-US" sz="3600" dirty="0" smtClean="0"/>
              <a:t>plots (2 x 2)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3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10158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Multiple </a:t>
            </a:r>
            <a:r>
              <a:rPr lang="en-US" sz="3600" dirty="0" smtClean="0"/>
              <a:t>plots: Click sequence</a:t>
            </a:r>
            <a:endParaRPr lang="en-US" sz="3600" dirty="0" smtClean="0"/>
          </a:p>
          <a:p>
            <a:pPr algn="ctr"/>
            <a:r>
              <a:rPr lang="en-US" sz="3600" dirty="0" smtClean="0"/>
              <a:t>a-Position</a:t>
            </a:r>
            <a:r>
              <a:rPr lang="en-US" sz="3600" dirty="0"/>
              <a:t>, b</a:t>
            </a:r>
            <a:r>
              <a:rPr lang="en-US" sz="3600" dirty="0" smtClean="0"/>
              <a:t>-Material, c-Calculation, d-Result, e-PLOT</a:t>
            </a:r>
            <a:endParaRPr lang="en-US" sz="3600" dirty="0"/>
          </a:p>
        </p:txBody>
      </p:sp>
      <p:sp>
        <p:nvSpPr>
          <p:cNvPr id="6" name="Down Arrow 5"/>
          <p:cNvSpPr/>
          <p:nvPr/>
        </p:nvSpPr>
        <p:spPr>
          <a:xfrm rot="3732723">
            <a:off x="3131527" y="1094013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 rot="3616603">
            <a:off x="3828417" y="1189368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 rot="13367919">
            <a:off x="2190117" y="1789445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1" name="Down Arrow 10"/>
          <p:cNvSpPr/>
          <p:nvPr/>
        </p:nvSpPr>
        <p:spPr>
          <a:xfrm rot="13367919">
            <a:off x="2752092" y="1789445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12" name="Down Arrow 11"/>
          <p:cNvSpPr/>
          <p:nvPr/>
        </p:nvSpPr>
        <p:spPr>
          <a:xfrm rot="13367919">
            <a:off x="3314067" y="1818020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48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Right-click on </a:t>
            </a:r>
            <a:r>
              <a:rPr lang="en-US" sz="3600" dirty="0"/>
              <a:t>t</a:t>
            </a:r>
            <a:r>
              <a:rPr lang="en-US" sz="3600" dirty="0" smtClean="0"/>
              <a:t>ext display to write contents to  file</a:t>
            </a:r>
            <a:endParaRPr lang="en-US" sz="3600" dirty="0"/>
          </a:p>
        </p:txBody>
      </p:sp>
      <p:sp>
        <p:nvSpPr>
          <p:cNvPr id="5" name="Down Arrow 4"/>
          <p:cNvSpPr/>
          <p:nvPr/>
        </p:nvSpPr>
        <p:spPr>
          <a:xfrm rot="3809146">
            <a:off x="3745627" y="4532748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Plot data will be automatically written to file if checked</a:t>
            </a:r>
            <a:endParaRPr lang="en-US" sz="3600" dirty="0"/>
          </a:p>
        </p:txBody>
      </p:sp>
      <p:sp>
        <p:nvSpPr>
          <p:cNvPr id="6" name="Down Arrow 5"/>
          <p:cNvSpPr/>
          <p:nvPr/>
        </p:nvSpPr>
        <p:spPr>
          <a:xfrm rot="3809146">
            <a:off x="3570095" y="1811738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6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Send display to printer</a:t>
            </a:r>
            <a:endParaRPr lang="en-US" sz="3600" dirty="0"/>
          </a:p>
        </p:txBody>
      </p:sp>
      <p:sp>
        <p:nvSpPr>
          <p:cNvPr id="6" name="Down Arrow 5"/>
          <p:cNvSpPr/>
          <p:nvPr/>
        </p:nvSpPr>
        <p:spPr>
          <a:xfrm rot="3809146">
            <a:off x="3779645" y="1716489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03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Write restart files for </a:t>
            </a:r>
            <a:r>
              <a:rPr lang="en-US" sz="3600" smtClean="0"/>
              <a:t>future reload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3809146">
            <a:off x="4328221" y="1907616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DFTMPG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073"/>
            <a:ext cx="10515600" cy="4708890"/>
          </a:xfrm>
        </p:spPr>
        <p:txBody>
          <a:bodyPr/>
          <a:lstStyle/>
          <a:p>
            <a:r>
              <a:rPr lang="en-US" dirty="0" smtClean="0"/>
              <a:t>Running the source</a:t>
            </a:r>
          </a:p>
          <a:p>
            <a:pPr lvl="1"/>
            <a:r>
              <a:rPr lang="en-US" dirty="0" smtClean="0"/>
              <a:t>Start MATLAB, navigate </a:t>
            </a:r>
            <a:r>
              <a:rPr lang="en-US" dirty="0"/>
              <a:t>to &lt;path&gt;/</a:t>
            </a:r>
            <a:r>
              <a:rPr lang="en-US" dirty="0" err="1" smtClean="0"/>
              <a:t>DFT_Material_Properties_Generator</a:t>
            </a:r>
            <a:r>
              <a:rPr lang="en-US" dirty="0" smtClean="0"/>
              <a:t>/v2</a:t>
            </a:r>
          </a:p>
          <a:p>
            <a:pPr lvl="1"/>
            <a:r>
              <a:rPr lang="en-US" dirty="0" smtClean="0"/>
              <a:t>In MATLAB, run DFTMPGv2.m</a:t>
            </a:r>
          </a:p>
          <a:p>
            <a:r>
              <a:rPr lang="en-US" dirty="0" smtClean="0"/>
              <a:t>Running the executable on the </a:t>
            </a:r>
            <a:r>
              <a:rPr lang="en-US" dirty="0" smtClean="0"/>
              <a:t>HPC2 Vikings</a:t>
            </a:r>
            <a:endParaRPr lang="en-US" dirty="0" smtClean="0"/>
          </a:p>
          <a:p>
            <a:pPr lvl="1"/>
            <a:r>
              <a:rPr lang="en-US" dirty="0"/>
              <a:t>cd &lt;path</a:t>
            </a:r>
            <a:r>
              <a:rPr lang="en-US" dirty="0" smtClean="0"/>
              <a:t>&gt;/</a:t>
            </a:r>
            <a:r>
              <a:rPr lang="en-US" dirty="0" err="1" smtClean="0"/>
              <a:t>DFT_Material_Properties_Generator</a:t>
            </a:r>
            <a:r>
              <a:rPr lang="en-US" dirty="0" smtClean="0"/>
              <a:t>/v2</a:t>
            </a:r>
          </a:p>
          <a:p>
            <a:pPr lvl="1"/>
            <a:r>
              <a:rPr lang="en-US" sz="2000" dirty="0" smtClean="0"/>
              <a:t>./run_DFTMPGv2.sh </a:t>
            </a:r>
            <a:r>
              <a:rPr lang="en-US" sz="2000" dirty="0"/>
              <a:t>/</a:t>
            </a:r>
            <a:r>
              <a:rPr lang="en-US" sz="2000" dirty="0" err="1"/>
              <a:t>usr</a:t>
            </a:r>
            <a:r>
              <a:rPr lang="en-US" sz="2000" dirty="0"/>
              <a:t>/local/matlab-2014b/</a:t>
            </a:r>
            <a:r>
              <a:rPr lang="en-US" sz="2000" dirty="0" err="1"/>
              <a:t>MATLAB_Compiler_Runtime</a:t>
            </a:r>
            <a:r>
              <a:rPr lang="en-US" sz="2000" dirty="0"/>
              <a:t>/v84/</a:t>
            </a:r>
            <a:endParaRPr lang="en-US" sz="2000" dirty="0" smtClean="0"/>
          </a:p>
          <a:p>
            <a:r>
              <a:rPr lang="en-US" dirty="0" smtClean="0"/>
              <a:t>The initial display should be similar to the figure below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195" y="4527185"/>
            <a:ext cx="3922899" cy="199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40992" b="17425"/>
          <a:stretch/>
        </p:blipFill>
        <p:spPr>
          <a:xfrm>
            <a:off x="2394009" y="838899"/>
            <a:ext cx="7773448" cy="5528254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User-interface controls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029373" y="2144231"/>
            <a:ext cx="2040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Options and results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text display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008" y="1077907"/>
            <a:ext cx="1809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Material selector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9855" y="1293526"/>
            <a:ext cx="2057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Calculation selector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2682" y="3540275"/>
            <a:ext cx="1478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Plot area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9990" y="927752"/>
            <a:ext cx="844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Menus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28771" y="1596928"/>
            <a:ext cx="1378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Plot selector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2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79512"/>
            <a:ext cx="10515600" cy="67586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Starting display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6404"/>
            <a:ext cx="8229600" cy="418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5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1168263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Click menu ‘File’ for VASP-related settings</a:t>
            </a:r>
          </a:p>
          <a:p>
            <a:pPr algn="ctr"/>
            <a:r>
              <a:rPr lang="en-US" sz="3600" dirty="0" smtClean="0"/>
              <a:t>(list of elements, </a:t>
            </a:r>
            <a:r>
              <a:rPr lang="en-US" sz="3600" dirty="0"/>
              <a:t>work directory , potentials directory, VASP executable, </a:t>
            </a:r>
            <a:r>
              <a:rPr lang="en-US" sz="3600" dirty="0" smtClean="0"/>
              <a:t>#processes, resume flags)</a:t>
            </a:r>
            <a:endParaRPr lang="en-US" sz="3600" dirty="0"/>
          </a:p>
        </p:txBody>
      </p:sp>
      <p:sp>
        <p:nvSpPr>
          <p:cNvPr id="5" name="Down Arrow 4"/>
          <p:cNvSpPr/>
          <p:nvPr/>
        </p:nvSpPr>
        <p:spPr>
          <a:xfrm rot="3809146">
            <a:off x="2300639" y="972638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96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Left-click ‘MATERIAL’ popup and select an element of interest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3809146">
            <a:off x="4332783" y="1132869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3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838200" y="79512"/>
            <a:ext cx="10515600" cy="11301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Right-click selected element then ‘Add…’ . Repeat ‘</a:t>
            </a:r>
            <a:r>
              <a:rPr lang="en-US" sz="3600" dirty="0" err="1" smtClean="0"/>
              <a:t>Select+Add</a:t>
            </a:r>
            <a:r>
              <a:rPr lang="en-US" sz="3600" dirty="0" smtClean="0"/>
              <a:t>/Delete element’ sequence to build target material.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3809146">
            <a:off x="4389187" y="1133019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3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37840"/>
            <a:ext cx="8229600" cy="4182321"/>
          </a:xfrm>
          <a:prstGeom prst="rect">
            <a:avLst/>
          </a:prstGeom>
        </p:spPr>
      </p:pic>
      <p:sp>
        <p:nvSpPr>
          <p:cNvPr id="2" name="Title 3"/>
          <p:cNvSpPr txBox="1">
            <a:spLocks/>
          </p:cNvSpPr>
          <p:nvPr/>
        </p:nvSpPr>
        <p:spPr>
          <a:xfrm>
            <a:off x="838200" y="79512"/>
            <a:ext cx="10515600" cy="675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Select ‘Fix …’ to finalize selection of element(s)</a:t>
            </a:r>
            <a:endParaRPr lang="en-US" sz="3600" dirty="0"/>
          </a:p>
        </p:txBody>
      </p:sp>
      <p:sp>
        <p:nvSpPr>
          <p:cNvPr id="4" name="Down Arrow 3"/>
          <p:cNvSpPr/>
          <p:nvPr/>
        </p:nvSpPr>
        <p:spPr>
          <a:xfrm rot="14250243">
            <a:off x="3406389" y="1668025"/>
            <a:ext cx="371789" cy="713433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44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0F0F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0F0F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6350</TotalTime>
  <Words>688</Words>
  <Application>Microsoft Office PowerPoint</Application>
  <PresentationFormat>Widescreen</PresentationFormat>
  <Paragraphs>97</Paragraphs>
  <Slides>25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DFTMPG – Material Properties Generator using DFT</vt:lpstr>
      <vt:lpstr>Requirements</vt:lpstr>
      <vt:lpstr>Starting DFTMPG</vt:lpstr>
      <vt:lpstr>PowerPoint Presentation</vt:lpstr>
      <vt:lpstr>Starting display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Action flags</vt:lpstr>
      <vt:lpstr>PowerPoint Presentation</vt:lpstr>
      <vt:lpstr>PowerPoint Presentation</vt:lpstr>
      <vt:lpstr>Completion flags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MSU HPC2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DFTMPG – Material Properties Generator using DFT</dc:title>
  <dc:creator>Ricolindo L Carino</dc:creator>
  <cp:lastModifiedBy>Ricolindo L Carino</cp:lastModifiedBy>
  <cp:revision>76</cp:revision>
  <dcterms:created xsi:type="dcterms:W3CDTF">2016-05-20T14:15:07Z</dcterms:created>
  <dcterms:modified xsi:type="dcterms:W3CDTF">2017-07-12T15:29:26Z</dcterms:modified>
</cp:coreProperties>
</file>