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4"/>
  </p:notesMasterIdLst>
  <p:sldIdLst>
    <p:sldId id="504" r:id="rId2"/>
    <p:sldId id="505" r:id="rId3"/>
    <p:sldId id="259" r:id="rId4"/>
    <p:sldId id="299" r:id="rId5"/>
    <p:sldId id="260" r:id="rId6"/>
    <p:sldId id="302" r:id="rId7"/>
    <p:sldId id="261" r:id="rId8"/>
    <p:sldId id="434" r:id="rId9"/>
    <p:sldId id="435" r:id="rId10"/>
    <p:sldId id="281" r:id="rId11"/>
    <p:sldId id="303" r:id="rId12"/>
    <p:sldId id="304" r:id="rId13"/>
    <p:sldId id="305" r:id="rId14"/>
    <p:sldId id="306" r:id="rId15"/>
    <p:sldId id="300" r:id="rId16"/>
    <p:sldId id="474" r:id="rId17"/>
    <p:sldId id="466" r:id="rId18"/>
    <p:sldId id="470" r:id="rId19"/>
    <p:sldId id="462" r:id="rId20"/>
    <p:sldId id="476" r:id="rId21"/>
    <p:sldId id="478" r:id="rId22"/>
    <p:sldId id="477" r:id="rId23"/>
    <p:sldId id="464" r:id="rId24"/>
    <p:sldId id="472" r:id="rId25"/>
    <p:sldId id="465" r:id="rId26"/>
    <p:sldId id="467" r:id="rId27"/>
    <p:sldId id="479" r:id="rId28"/>
    <p:sldId id="309" r:id="rId29"/>
    <p:sldId id="340" r:id="rId30"/>
    <p:sldId id="396" r:id="rId31"/>
    <p:sldId id="480" r:id="rId32"/>
    <p:sldId id="475" r:id="rId33"/>
    <p:sldId id="405" r:id="rId34"/>
    <p:sldId id="481" r:id="rId35"/>
    <p:sldId id="399" r:id="rId36"/>
    <p:sldId id="468" r:id="rId37"/>
    <p:sldId id="411" r:id="rId38"/>
    <p:sldId id="469" r:id="rId39"/>
    <p:sldId id="483" r:id="rId40"/>
    <p:sldId id="484" r:id="rId41"/>
    <p:sldId id="415" r:id="rId42"/>
    <p:sldId id="416" r:id="rId43"/>
    <p:sldId id="342" r:id="rId44"/>
    <p:sldId id="343" r:id="rId45"/>
    <p:sldId id="417" r:id="rId46"/>
    <p:sldId id="420" r:id="rId47"/>
    <p:sldId id="421" r:id="rId48"/>
    <p:sldId id="425" r:id="rId49"/>
    <p:sldId id="426" r:id="rId50"/>
    <p:sldId id="485" r:id="rId51"/>
    <p:sldId id="487" r:id="rId52"/>
    <p:sldId id="482" r:id="rId53"/>
    <p:sldId id="486" r:id="rId54"/>
    <p:sldId id="433" r:id="rId55"/>
    <p:sldId id="366" r:id="rId56"/>
    <p:sldId id="262" r:id="rId57"/>
    <p:sldId id="437" r:id="rId58"/>
    <p:sldId id="494" r:id="rId59"/>
    <p:sldId id="440" r:id="rId60"/>
    <p:sldId id="441" r:id="rId61"/>
    <p:sldId id="442" r:id="rId62"/>
    <p:sldId id="489" r:id="rId63"/>
    <p:sldId id="491" r:id="rId64"/>
    <p:sldId id="495" r:id="rId65"/>
    <p:sldId id="490" r:id="rId66"/>
    <p:sldId id="493" r:id="rId67"/>
    <p:sldId id="438" r:id="rId68"/>
    <p:sldId id="497" r:id="rId69"/>
    <p:sldId id="458" r:id="rId70"/>
    <p:sldId id="503" r:id="rId71"/>
    <p:sldId id="282" r:id="rId72"/>
    <p:sldId id="387" r:id="rId73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FF"/>
    <a:srgbClr val="FFFF00"/>
    <a:srgbClr val="FFFF66"/>
    <a:srgbClr val="00CC00"/>
    <a:srgbClr val="01A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849" autoAdjust="0"/>
  </p:normalViewPr>
  <p:slideViewPr>
    <p:cSldViewPr snapToGrid="0">
      <p:cViewPr>
        <p:scale>
          <a:sx n="90" d="100"/>
          <a:sy n="90" d="100"/>
        </p:scale>
        <p:origin x="-15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2.wmf"/><Relationship Id="rId7" Type="http://schemas.openxmlformats.org/officeDocument/2006/relationships/image" Target="../media/image17.wmf"/><Relationship Id="rId2" Type="http://schemas.openxmlformats.org/officeDocument/2006/relationships/image" Target="../media/image72.wmf"/><Relationship Id="rId1" Type="http://schemas.openxmlformats.org/officeDocument/2006/relationships/image" Target="../media/image60.wmf"/><Relationship Id="rId6" Type="http://schemas.openxmlformats.org/officeDocument/2006/relationships/image" Target="../media/image74.wmf"/><Relationship Id="rId11" Type="http://schemas.openxmlformats.org/officeDocument/2006/relationships/image" Target="../media/image75.wmf"/><Relationship Id="rId5" Type="http://schemas.openxmlformats.org/officeDocument/2006/relationships/image" Target="../media/image73.wmf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image" Target="../media/image6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2.wmf"/><Relationship Id="rId7" Type="http://schemas.openxmlformats.org/officeDocument/2006/relationships/image" Target="../media/image17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16.wmf"/><Relationship Id="rId5" Type="http://schemas.openxmlformats.org/officeDocument/2006/relationships/image" Target="../media/image94.wmf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image" Target="../media/image65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2.wmf"/><Relationship Id="rId7" Type="http://schemas.openxmlformats.org/officeDocument/2006/relationships/image" Target="../media/image17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16.wmf"/><Relationship Id="rId5" Type="http://schemas.openxmlformats.org/officeDocument/2006/relationships/image" Target="../media/image94.wmf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2.wmf"/><Relationship Id="rId7" Type="http://schemas.openxmlformats.org/officeDocument/2006/relationships/image" Target="../media/image17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16.wmf"/><Relationship Id="rId5" Type="http://schemas.openxmlformats.org/officeDocument/2006/relationships/image" Target="../media/image94.wmf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2.wmf"/><Relationship Id="rId7" Type="http://schemas.openxmlformats.org/officeDocument/2006/relationships/image" Target="../media/image17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16.wmf"/><Relationship Id="rId5" Type="http://schemas.openxmlformats.org/officeDocument/2006/relationships/image" Target="../media/image94.wmf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image" Target="../media/image6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wmf"/><Relationship Id="rId1" Type="http://schemas.openxmlformats.org/officeDocument/2006/relationships/image" Target="../media/image14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2.wmf"/><Relationship Id="rId7" Type="http://schemas.openxmlformats.org/officeDocument/2006/relationships/image" Target="../media/image64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17.wmf"/><Relationship Id="rId11" Type="http://schemas.openxmlformats.org/officeDocument/2006/relationships/image" Target="../media/image68.wmf"/><Relationship Id="rId5" Type="http://schemas.openxmlformats.org/officeDocument/2006/relationships/image" Target="../media/image16.wmf"/><Relationship Id="rId10" Type="http://schemas.openxmlformats.org/officeDocument/2006/relationships/image" Target="../media/image67.wmf"/><Relationship Id="rId4" Type="http://schemas.openxmlformats.org/officeDocument/2006/relationships/image" Target="../media/image63.wmf"/><Relationship Id="rId9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E7BD779-EB0B-4781-942E-4BE79DDF32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460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TP model – model code</a:t>
            </a:r>
          </a:p>
          <a:p>
            <a:r>
              <a:rPr lang="en-US" dirty="0" smtClean="0"/>
              <a:t>Model</a:t>
            </a:r>
            <a:r>
              <a:rPr lang="en-US" baseline="0" dirty="0" smtClean="0"/>
              <a:t> calibration wrapper – implements the logic for model calibration</a:t>
            </a:r>
          </a:p>
          <a:p>
            <a:r>
              <a:rPr lang="en-US" baseline="0" dirty="0" smtClean="0"/>
              <a:t>Stand-alone </a:t>
            </a:r>
            <a:r>
              <a:rPr lang="en-US" baseline="0" dirty="0" err="1" smtClean="0"/>
              <a:t>TPgui</a:t>
            </a:r>
            <a:r>
              <a:rPr lang="en-US" baseline="0" dirty="0" smtClean="0"/>
              <a:t> – for users on Windows/Linux desktops/laptops that may not have a network connection</a:t>
            </a:r>
          </a:p>
          <a:p>
            <a:r>
              <a:rPr lang="en-US" baseline="0" dirty="0" smtClean="0"/>
              <a:t>(future) </a:t>
            </a:r>
            <a:r>
              <a:rPr lang="en-US" baseline="0" dirty="0" err="1" smtClean="0"/>
              <a:t>TPgui</a:t>
            </a:r>
            <a:r>
              <a:rPr lang="en-US" baseline="0" dirty="0" smtClean="0"/>
              <a:t> web service – for users on the WWW</a:t>
            </a:r>
          </a:p>
          <a:p>
            <a:r>
              <a:rPr lang="en-US" baseline="0" dirty="0" smtClean="0"/>
              <a:t>Material Properties Repository – a component of the CAVS-CMD </a:t>
            </a:r>
            <a:r>
              <a:rPr lang="en-US" baseline="0" dirty="0" err="1" smtClean="0"/>
              <a:t>CyberInfrastructure</a:t>
            </a:r>
            <a:r>
              <a:rPr lang="en-US" baseline="0" dirty="0" smtClean="0"/>
              <a:t> which stores experimental data, models, and model calibration tools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E17A2-D8E2-470D-AA7A-BE4A02BEDD2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7BD779-EB0B-4781-942E-4BE79DDF326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14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7BD779-EB0B-4781-942E-4BE79DDF326E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06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ChangeArrowheads="1"/>
          </p:cNvSpPr>
          <p:nvPr userDrawn="1"/>
        </p:nvSpPr>
        <p:spPr bwMode="auto">
          <a:xfrm>
            <a:off x="669925" y="685800"/>
            <a:ext cx="7747000" cy="587375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rgbClr val="A5002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" name="Line 3"/>
          <p:cNvSpPr>
            <a:spLocks noChangeShapeType="1"/>
          </p:cNvSpPr>
          <p:nvPr userDrawn="1"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pic>
        <p:nvPicPr>
          <p:cNvPr id="4" name="Picture 15" descr="CAVS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777" r="1234" b="93950"/>
          <a:stretch>
            <a:fillRect/>
          </a:stretch>
        </p:blipFill>
        <p:spPr bwMode="auto">
          <a:xfrm>
            <a:off x="7467600" y="6272213"/>
            <a:ext cx="1676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BAG_color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6256338"/>
            <a:ext cx="205740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:\Desktop\2008_MSU_logo_web_horiz_mont-24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5213"/>
            <a:ext cx="289560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173038"/>
            <a:ext cx="2063750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173038"/>
            <a:ext cx="6038850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1800" y="173038"/>
            <a:ext cx="8255000" cy="554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9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89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 noChangeArrowheads="1"/>
          </p:cNvSpPr>
          <p:nvPr/>
        </p:nvSpPr>
        <p:spPr bwMode="auto">
          <a:xfrm>
            <a:off x="381000" y="100013"/>
            <a:ext cx="8229600" cy="587375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rgbClr val="A5002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73038"/>
            <a:ext cx="8229600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890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pic>
        <p:nvPicPr>
          <p:cNvPr id="24581" name="Picture 10" descr="CAVS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777" r="1234" b="92949"/>
          <a:stretch>
            <a:fillRect/>
          </a:stretch>
        </p:blipFill>
        <p:spPr bwMode="auto">
          <a:xfrm>
            <a:off x="8258175" y="6559550"/>
            <a:ext cx="7334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1" descr="BAG_color_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38600" y="6545263"/>
            <a:ext cx="10668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9" descr="H:\Desktop\2008_MSU_logo_web_horiz_mont-24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519863"/>
            <a:ext cx="13716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5" r:id="rId1"/>
    <p:sldLayoutId id="2147484224" r:id="rId2"/>
    <p:sldLayoutId id="2147484225" r:id="rId3"/>
    <p:sldLayoutId id="2147484226" r:id="rId4"/>
    <p:sldLayoutId id="2147484227" r:id="rId5"/>
    <p:sldLayoutId id="2147484228" r:id="rId6"/>
    <p:sldLayoutId id="2147484229" r:id="rId7"/>
    <p:sldLayoutId id="2147484230" r:id="rId8"/>
    <p:sldLayoutId id="2147484231" r:id="rId9"/>
    <p:sldLayoutId id="2147484232" r:id="rId10"/>
    <p:sldLayoutId id="2147484233" r:id="rId11"/>
    <p:sldLayoutId id="214748423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800000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png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65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20" Type="http://schemas.openxmlformats.org/officeDocument/2006/relationships/image" Target="../media/image6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68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7.wmf"/><Relationship Id="rId22" Type="http://schemas.openxmlformats.org/officeDocument/2006/relationships/image" Target="../media/image6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28.bin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73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75.w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74.wmf"/><Relationship Id="rId22" Type="http://schemas.openxmlformats.org/officeDocument/2006/relationships/image" Target="../media/image6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16.wmf"/><Relationship Id="rId22" Type="http://schemas.openxmlformats.org/officeDocument/2006/relationships/image" Target="../media/image66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58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57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16.wmf"/><Relationship Id="rId22" Type="http://schemas.openxmlformats.org/officeDocument/2006/relationships/image" Target="../media/image66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16.wmf"/><Relationship Id="rId22" Type="http://schemas.openxmlformats.org/officeDocument/2006/relationships/image" Target="../media/image66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69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75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70.bin"/><Relationship Id="rId21" Type="http://schemas.openxmlformats.org/officeDocument/2006/relationships/oleObject" Target="../embeddings/oleObject79.bin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94.wmf"/><Relationship Id="rId17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71.bin"/><Relationship Id="rId15" Type="http://schemas.openxmlformats.org/officeDocument/2006/relationships/oleObject" Target="../embeddings/oleObject76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78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73.bin"/><Relationship Id="rId14" Type="http://schemas.openxmlformats.org/officeDocument/2006/relationships/image" Target="../media/image16.wmf"/><Relationship Id="rId22" Type="http://schemas.openxmlformats.org/officeDocument/2006/relationships/image" Target="../media/image6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83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6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88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94.bin"/><Relationship Id="rId5" Type="http://schemas.openxmlformats.org/officeDocument/2006/relationships/oleObject" Target="../embeddings/oleObject91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9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4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98.bin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3" Type="http://schemas.openxmlformats.org/officeDocument/2006/relationships/image" Target="../media/image142.png"/><Relationship Id="rId7" Type="http://schemas.openxmlformats.org/officeDocument/2006/relationships/image" Target="../media/image140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00.bin"/><Relationship Id="rId5" Type="http://schemas.openxmlformats.org/officeDocument/2006/relationships/image" Target="../media/image144.png"/><Relationship Id="rId4" Type="http://schemas.openxmlformats.org/officeDocument/2006/relationships/image" Target="../media/image143.png"/><Relationship Id="rId9" Type="http://schemas.openxmlformats.org/officeDocument/2006/relationships/image" Target="../media/image141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6875" y="152399"/>
            <a:ext cx="82137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400" b="1" dirty="0" err="1" smtClean="0">
                <a:solidFill>
                  <a:srgbClr val="800000"/>
                </a:solidFill>
                <a:latin typeface="+mj-lt"/>
              </a:rPr>
              <a:t>TPgui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 – Calibration tool for the MSU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ISV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Thermoplastic (TP) Model,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v.1.2</a:t>
            </a:r>
            <a:endParaRPr lang="en-US" sz="2400" b="1" dirty="0">
              <a:solidFill>
                <a:srgbClr val="800000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398922" y="3619500"/>
            <a:ext cx="1828800" cy="949422"/>
          </a:xfrm>
          <a:prstGeom prst="ellipse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>
                <a:solidFill>
                  <a:schemeClr val="tx1"/>
                </a:solidFill>
                <a:latin typeface="+mj-lt"/>
              </a:rPr>
              <a:t>TPgui</a:t>
            </a:r>
            <a:r>
              <a:rPr lang="en-US" b="1" dirty="0" smtClean="0">
                <a:solidFill>
                  <a:schemeClr val="tx1"/>
                </a:solidFill>
                <a:latin typeface="+mj-lt"/>
              </a:rPr>
              <a:t> Web</a:t>
            </a:r>
          </a:p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  <a:latin typeface="+mj-lt"/>
              </a:rPr>
              <a:t>Service</a:t>
            </a: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386" y="5502813"/>
            <a:ext cx="649288" cy="685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0755" y="5338995"/>
            <a:ext cx="762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7359" y="4717062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Flowchart: Direct Access Storage 19"/>
          <p:cNvSpPr/>
          <p:nvPr/>
        </p:nvSpPr>
        <p:spPr>
          <a:xfrm>
            <a:off x="2266950" y="5027910"/>
            <a:ext cx="2400424" cy="1066800"/>
          </a:xfrm>
          <a:prstGeom prst="flowChartMagneticDrum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Material Properties </a:t>
            </a:r>
            <a:r>
              <a:rPr lang="en-US" sz="1400" b="1" dirty="0" smtClean="0">
                <a:solidFill>
                  <a:schemeClr val="tx1"/>
                </a:solidFill>
                <a:latin typeface="+mj-lt"/>
              </a:rPr>
              <a:t>Repository</a:t>
            </a:r>
            <a:endParaRPr lang="en-US" dirty="0">
              <a:latin typeface="+mj-lt"/>
            </a:endParaRPr>
          </a:p>
        </p:txBody>
      </p:sp>
      <p:sp>
        <p:nvSpPr>
          <p:cNvPr id="21" name="Left-Right Arrow 20"/>
          <p:cNvSpPr/>
          <p:nvPr/>
        </p:nvSpPr>
        <p:spPr>
          <a:xfrm rot="3114465">
            <a:off x="4467336" y="4722065"/>
            <a:ext cx="817822" cy="381000"/>
          </a:xfrm>
          <a:prstGeom prst="leftRightArrow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22" name="Left-Right Arrow 21"/>
          <p:cNvSpPr/>
          <p:nvPr/>
        </p:nvSpPr>
        <p:spPr>
          <a:xfrm rot="8211928">
            <a:off x="3138383" y="4505702"/>
            <a:ext cx="598488" cy="381000"/>
          </a:xfrm>
          <a:prstGeom prst="leftRightArrow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pic>
        <p:nvPicPr>
          <p:cNvPr id="308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8382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2350" y="1064181"/>
            <a:ext cx="7445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48150" y="1064181"/>
            <a:ext cx="83978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750" y="1064181"/>
            <a:ext cx="4667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248093" y="4446182"/>
            <a:ext cx="1293944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J.L. </a:t>
            </a:r>
            <a:r>
              <a:rPr lang="en-US" sz="1400" b="1" dirty="0" err="1" smtClean="0">
                <a:latin typeface="+mj-lt"/>
              </a:rPr>
              <a:t>Bouvard</a:t>
            </a:r>
            <a:endParaRPr lang="en-US" sz="1400" b="1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0277" y="4762655"/>
            <a:ext cx="1168910" cy="307777"/>
          </a:xfrm>
          <a:prstGeom prst="rect">
            <a:avLst/>
          </a:prstGeom>
          <a:solidFill>
            <a:srgbClr val="CCECFF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R.L. </a:t>
            </a:r>
            <a:r>
              <a:rPr lang="en-US" sz="1400" b="1" dirty="0" err="1" smtClean="0">
                <a:latin typeface="+mj-lt"/>
              </a:rPr>
              <a:t>Carino</a:t>
            </a:r>
            <a:endParaRPr lang="en-US" sz="1400" b="1" dirty="0"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6795" y="5065670"/>
            <a:ext cx="1616148" cy="307777"/>
          </a:xfrm>
          <a:prstGeom prst="rect">
            <a:avLst/>
          </a:prstGeom>
          <a:solidFill>
            <a:srgbClr val="CCFF99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(Ongoing work)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05154" y="2663092"/>
            <a:ext cx="2438400" cy="1447800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 smtClean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endParaRPr lang="en-US" b="1" dirty="0" smtClean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Plotting routine, model calibration routine (MATLAB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42" name="Flowchart: Display 41"/>
          <p:cNvSpPr/>
          <p:nvPr/>
        </p:nvSpPr>
        <p:spPr>
          <a:xfrm>
            <a:off x="3374570" y="2110203"/>
            <a:ext cx="2183081" cy="838200"/>
          </a:xfrm>
          <a:prstGeom prst="flowChartDisplay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Stand-alone</a:t>
            </a:r>
          </a:p>
          <a:p>
            <a:pPr algn="ctr">
              <a:defRPr/>
            </a:pPr>
            <a:r>
              <a:rPr lang="en-US" sz="1600" b="1" dirty="0" err="1" smtClean="0">
                <a:solidFill>
                  <a:schemeClr val="tx1"/>
                </a:solidFill>
                <a:latin typeface="+mj-lt"/>
              </a:rPr>
              <a:t>TPgui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 (MATLAB</a:t>
            </a:r>
            <a:r>
              <a:rPr lang="en-US" sz="1400" b="1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Left-Right Arrow 42"/>
          <p:cNvSpPr/>
          <p:nvPr/>
        </p:nvSpPr>
        <p:spPr>
          <a:xfrm rot="20011060">
            <a:off x="2709752" y="2843340"/>
            <a:ext cx="680863" cy="381000"/>
          </a:xfrm>
          <a:prstGeom prst="leftRightArrow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41" name="Flowchart: Document 40"/>
          <p:cNvSpPr/>
          <p:nvPr/>
        </p:nvSpPr>
        <p:spPr>
          <a:xfrm>
            <a:off x="638907" y="2355850"/>
            <a:ext cx="1600200" cy="838200"/>
          </a:xfrm>
          <a:prstGeom prst="flowChartDocumen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TP model</a:t>
            </a:r>
            <a:endParaRPr lang="en-US" sz="1600" b="1" dirty="0">
              <a:solidFill>
                <a:schemeClr val="tx1"/>
              </a:solidFill>
              <a:latin typeface="+mj-lt"/>
            </a:endParaRPr>
          </a:p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+mj-lt"/>
              </a:rPr>
              <a:t>(MATLAB)</a:t>
            </a:r>
            <a:endParaRPr lang="en-US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8" name="Right Arrow 27"/>
          <p:cNvSpPr/>
          <p:nvPr/>
        </p:nvSpPr>
        <p:spPr>
          <a:xfrm rot="12393529">
            <a:off x="2720728" y="3396010"/>
            <a:ext cx="404394" cy="352760"/>
          </a:xfrm>
          <a:prstGeom prst="rightArrow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4" name="Right Arrow 33"/>
          <p:cNvSpPr/>
          <p:nvPr/>
        </p:nvSpPr>
        <p:spPr>
          <a:xfrm rot="1653425">
            <a:off x="3092202" y="3586510"/>
            <a:ext cx="404394" cy="352760"/>
          </a:xfrm>
          <a:prstGeom prst="rightArrow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111" y="1684177"/>
            <a:ext cx="274878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2" grpId="0" animBg="1"/>
      <p:bldP spid="32" grpId="0" animBg="1"/>
      <p:bldP spid="28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 </a:t>
            </a:r>
            <a:r>
              <a:rPr lang="en-US" b="0" i="1" smtClean="0"/>
              <a:t>(cont)</a:t>
            </a:r>
            <a:endParaRPr lang="en-US" smtClean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2559050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7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.   Record results (“Output”)</a:t>
            </a:r>
          </a:p>
          <a:p>
            <a:pPr marL="857250" lvl="1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- Write a </a:t>
            </a:r>
            <a:r>
              <a:rPr lang="en-US" sz="1800" b="1" dirty="0" err="1" smtClean="0">
                <a:solidFill>
                  <a:srgbClr val="800000"/>
                </a:solidFill>
                <a:latin typeface="+mj-lt"/>
              </a:rPr>
              <a:t>postprocessing</a:t>
            </a: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 info text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- Write a restart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- Write a data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</a:rPr>
              <a:t>- </a:t>
            </a: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Write a “</a:t>
            </a:r>
            <a:r>
              <a:rPr lang="en-US" sz="1800" b="1" dirty="0" err="1" smtClean="0">
                <a:solidFill>
                  <a:srgbClr val="800000"/>
                </a:solidFill>
                <a:latin typeface="+mj-lt"/>
              </a:rPr>
              <a:t>parameters+constaints</a:t>
            </a: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”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</a:rPr>
              <a:t>- </a:t>
            </a: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Print figure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95" y="4141477"/>
            <a:ext cx="3086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195" y="4127622"/>
            <a:ext cx="3086100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88" y="1651622"/>
            <a:ext cx="3086100" cy="2743200"/>
          </a:xfrm>
          <a:prstGeom prst="rect">
            <a:avLst/>
          </a:prstGeom>
        </p:spPr>
      </p:pic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Parametric study on the material constitutive behavior</a:t>
            </a: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978805"/>
              </p:ext>
            </p:extLst>
          </p:nvPr>
        </p:nvGraphicFramePr>
        <p:xfrm>
          <a:off x="3693227" y="1277470"/>
          <a:ext cx="2105730" cy="47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6" imgW="1167893" imgH="253890" progId="Equation.3">
                  <p:embed/>
                </p:oleObj>
              </mc:Choice>
              <mc:Fallback>
                <p:oleObj name="Equation" r:id="rId6" imgW="1167893" imgH="25389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3227" y="1277470"/>
                        <a:ext cx="2105730" cy="475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38" y="1615997"/>
            <a:ext cx="3086100" cy="27432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42888" y="1223963"/>
            <a:ext cx="3363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 smtClean="0">
                <a:solidFill>
                  <a:srgbClr val="800000"/>
                </a:solidFill>
                <a:latin typeface="Tahoma"/>
              </a:rPr>
              <a:t>Time dependence</a:t>
            </a:r>
            <a:endParaRPr lang="en-US" sz="2400" b="1" kern="0" dirty="0">
              <a:solidFill>
                <a:srgbClr val="800000"/>
              </a:solidFill>
              <a:latin typeface="Tahom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195" y="1685628"/>
            <a:ext cx="3086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Parametric study on the material constitutive behavior </a:t>
            </a:r>
            <a:r>
              <a:rPr lang="en-US" b="0" i="1" dirty="0" smtClean="0"/>
              <a:t>(</a:t>
            </a:r>
            <a:r>
              <a:rPr lang="en-US" b="0" i="1" dirty="0" err="1" smtClean="0"/>
              <a:t>cont</a:t>
            </a:r>
            <a:r>
              <a:rPr lang="en-US" b="0" i="1" dirty="0" smtClean="0"/>
              <a:t>) </a:t>
            </a: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833868"/>
              </p:ext>
            </p:extLst>
          </p:nvPr>
        </p:nvGraphicFramePr>
        <p:xfrm>
          <a:off x="3950561" y="1223963"/>
          <a:ext cx="1924594" cy="47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name="Equation" r:id="rId3" imgW="799753" imgH="215806" progId="Equation.3">
                  <p:embed/>
                </p:oleObj>
              </mc:Choice>
              <mc:Fallback>
                <p:oleObj name="Equation" r:id="rId3" imgW="799753" imgH="215806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0561" y="1223963"/>
                        <a:ext cx="1924594" cy="475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6465"/>
            <a:ext cx="30861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748" y="2179765"/>
            <a:ext cx="3086100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47" y="2179765"/>
            <a:ext cx="3086100" cy="2743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42888" y="1223963"/>
            <a:ext cx="3615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>
                <a:solidFill>
                  <a:srgbClr val="800000"/>
                </a:solidFill>
                <a:latin typeface="Tahoma"/>
              </a:rPr>
              <a:t>Strain </a:t>
            </a:r>
            <a:r>
              <a:rPr lang="en-US" sz="2400" b="1" kern="0" dirty="0" smtClean="0">
                <a:solidFill>
                  <a:srgbClr val="800000"/>
                </a:solidFill>
                <a:latin typeface="Tahoma"/>
              </a:rPr>
              <a:t>hardening 1 </a:t>
            </a:r>
            <a:endParaRPr lang="en-US" sz="2400" b="1" kern="0" dirty="0">
              <a:solidFill>
                <a:srgbClr val="800000"/>
              </a:solidFill>
              <a:latin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4128643"/>
            <a:ext cx="3086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4116771"/>
            <a:ext cx="3086100" cy="2743200"/>
          </a:xfrm>
          <a:prstGeom prst="rect">
            <a:avLst/>
          </a:prstGeom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Parametric study on the material constitutive behavior </a:t>
            </a:r>
            <a:r>
              <a:rPr lang="en-US" b="0" i="1" dirty="0"/>
              <a:t>(</a:t>
            </a:r>
            <a:r>
              <a:rPr lang="en-US" b="0" i="1" dirty="0" err="1"/>
              <a:t>cont</a:t>
            </a:r>
            <a:r>
              <a:rPr lang="en-US" b="0" i="1" dirty="0"/>
              <a:t>) </a:t>
            </a:r>
            <a:endParaRPr lang="en-US" dirty="0" smtClean="0"/>
          </a:p>
        </p:txBody>
      </p:sp>
      <p:sp>
        <p:nvSpPr>
          <p:cNvPr id="9" name="Rectangle 8"/>
          <p:cNvSpPr/>
          <p:nvPr/>
        </p:nvSpPr>
        <p:spPr>
          <a:xfrm>
            <a:off x="242888" y="1223963"/>
            <a:ext cx="33051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>
                <a:solidFill>
                  <a:srgbClr val="800000"/>
                </a:solidFill>
                <a:latin typeface="Tahoma"/>
              </a:rPr>
              <a:t>Strain softening </a:t>
            </a: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657605"/>
              </p:ext>
            </p:extLst>
          </p:nvPr>
        </p:nvGraphicFramePr>
        <p:xfrm>
          <a:off x="3725863" y="1308100"/>
          <a:ext cx="20574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Equation" r:id="rId5" imgW="1168200" imgH="203040" progId="Equation.3">
                  <p:embed/>
                </p:oleObj>
              </mc:Choice>
              <mc:Fallback>
                <p:oleObj name="Equation" r:id="rId5" imgW="116820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863" y="1308100"/>
                        <a:ext cx="205740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0" y="1674054"/>
            <a:ext cx="30861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22" y="1685925"/>
            <a:ext cx="3086100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722" y="1575459"/>
            <a:ext cx="3086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31800" y="173038"/>
            <a:ext cx="8229600" cy="792162"/>
          </a:xfrm>
        </p:spPr>
        <p:txBody>
          <a:bodyPr/>
          <a:lstStyle/>
          <a:p>
            <a:pPr algn="l"/>
            <a:r>
              <a:rPr lang="en-US" smtClean="0"/>
              <a:t>Parametric study on the material constitutive behavior </a:t>
            </a:r>
            <a:r>
              <a:rPr lang="en-US" b="0" i="1" smtClean="0"/>
              <a:t>(cont) 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888" y="1223963"/>
            <a:ext cx="352583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>
                <a:solidFill>
                  <a:srgbClr val="800000"/>
                </a:solidFill>
                <a:latin typeface="Tahoma"/>
              </a:rPr>
              <a:t>Strain hardening 2</a:t>
            </a:r>
          </a:p>
        </p:txBody>
      </p:sp>
      <p:pic>
        <p:nvPicPr>
          <p:cNvPr id="5125" name="Picture 2" descr="ex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8" y="2411413"/>
            <a:ext cx="3086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521363"/>
              </p:ext>
            </p:extLst>
          </p:nvPr>
        </p:nvGraphicFramePr>
        <p:xfrm>
          <a:off x="3927475" y="1255713"/>
          <a:ext cx="16414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Equation" r:id="rId4" imgW="761760" imgH="203040" progId="Equation.3">
                  <p:embed/>
                </p:oleObj>
              </mc:Choice>
              <mc:Fallback>
                <p:oleObj name="Equation" r:id="rId4" imgW="76176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7475" y="1255713"/>
                        <a:ext cx="1641475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50" y="2441575"/>
            <a:ext cx="30861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550" y="2441575"/>
            <a:ext cx="3086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Polycarbonate (PC) example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0" y="884237"/>
            <a:ext cx="9144000" cy="4916487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Datasets</a:t>
            </a:r>
          </a:p>
          <a:p>
            <a:pPr marL="457200" indent="-457200">
              <a:defRPr/>
            </a:pPr>
            <a:r>
              <a:rPr lang="en-US" sz="2200" b="1" dirty="0">
                <a:solidFill>
                  <a:srgbClr val="800000"/>
                </a:solidFill>
                <a:latin typeface="+mj-lt"/>
              </a:rPr>
              <a:t>PC1: Polycarbonate, 298K, -0.001/s, Cyclic Compression</a:t>
            </a:r>
          </a:p>
          <a:p>
            <a:pPr marL="457200" indent="-457200">
              <a:defRPr/>
            </a:pPr>
            <a:r>
              <a:rPr lang="en-US" sz="2200" b="1" dirty="0">
                <a:solidFill>
                  <a:srgbClr val="800000"/>
                </a:solidFill>
                <a:latin typeface="+mj-lt"/>
              </a:rPr>
              <a:t>PC2: Polycarbonate, 298K, -0.1/s, Cyclic Compression</a:t>
            </a:r>
          </a:p>
          <a:p>
            <a:pPr marL="457200" indent="-457200">
              <a:defRPr/>
            </a:pPr>
            <a:r>
              <a:rPr lang="en-US" sz="2200" b="1" dirty="0">
                <a:solidFill>
                  <a:srgbClr val="800000"/>
                </a:solidFill>
                <a:latin typeface="+mj-lt"/>
              </a:rPr>
              <a:t>PC3: Polycarbonate, 298K, -1500/s, Compression</a:t>
            </a:r>
          </a:p>
          <a:p>
            <a:pPr marL="457200" indent="-457200"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PC4: 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Polycarbonate, 253K, -0.001/s, Cyclic Compression</a:t>
            </a:r>
          </a:p>
          <a:p>
            <a:pPr marL="457200" indent="-457200"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PC5: 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Polycarbonate, 373K, -0.001/s, Cyclic Compression</a:t>
            </a:r>
          </a:p>
          <a:p>
            <a:pPr marL="457200" indent="-457200"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PC6: 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Polycarbonate, 373K, -</a:t>
            </a: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0.01/s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, Cyclic Compression</a:t>
            </a:r>
          </a:p>
          <a:p>
            <a:pPr marL="457200" indent="-457200"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PC7: 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Polycarbonate, 298K, 0.001/s, </a:t>
            </a: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Tension</a:t>
            </a:r>
          </a:p>
          <a:p>
            <a:pPr marL="457200" indent="-457200">
              <a:defRPr/>
            </a:pP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PC8: 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Polycarbonate, 298K, </a:t>
            </a:r>
            <a:r>
              <a:rPr lang="en-US" sz="2200" b="1" dirty="0" smtClean="0">
                <a:solidFill>
                  <a:srgbClr val="800000"/>
                </a:solidFill>
                <a:latin typeface="+mj-lt"/>
              </a:rPr>
              <a:t>0.1/s</a:t>
            </a:r>
            <a:r>
              <a:rPr lang="en-US" sz="2200" b="1" dirty="0">
                <a:solidFill>
                  <a:srgbClr val="800000"/>
                </a:solidFill>
                <a:latin typeface="+mj-lt"/>
              </a:rPr>
              <a:t>, Tension</a:t>
            </a:r>
          </a:p>
          <a:p>
            <a:pPr marL="457200" indent="-457200">
              <a:defRPr/>
            </a:pPr>
            <a:endParaRPr lang="en-US" sz="22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defRPr/>
            </a:pPr>
            <a:endParaRPr lang="en-US" sz="2200" b="1" dirty="0">
              <a:solidFill>
                <a:srgbClr val="800000"/>
              </a:solidFill>
              <a:latin typeface="+mj-lt"/>
            </a:endParaRPr>
          </a:p>
          <a:p>
            <a:pPr marL="457200" indent="-457200">
              <a:defRPr/>
            </a:pPr>
            <a:endParaRPr lang="en-US" sz="22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defRPr/>
            </a:pPr>
            <a:endParaRPr lang="en-US" sz="2200" b="1" dirty="0" smtClean="0">
              <a:solidFill>
                <a:srgbClr val="8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07072" y="1189038"/>
            <a:ext cx="8229600" cy="3452812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Load all experimental datasets. For each dataset, establish the experiment settings (initial temperature, strain rate, stress units, etc), loading parameters, and fixed constants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.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…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02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95294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Left Arrow 9"/>
          <p:cNvSpPr/>
          <p:nvPr/>
        </p:nvSpPr>
        <p:spPr>
          <a:xfrm rot="20228407">
            <a:off x="1533672" y="116409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04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8" y="1079244"/>
            <a:ext cx="54387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| A data file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 rot="19378471">
            <a:off x="2604376" y="178021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04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8" y="1079244"/>
            <a:ext cx="54387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Left Arrow 11"/>
          <p:cNvSpPr/>
          <p:nvPr/>
        </p:nvSpPr>
        <p:spPr>
          <a:xfrm rot="19378471">
            <a:off x="2281353" y="178021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04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7" y="1079243"/>
            <a:ext cx="54387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Left Arrow 12"/>
          <p:cNvSpPr/>
          <p:nvPr/>
        </p:nvSpPr>
        <p:spPr>
          <a:xfrm rot="19378471">
            <a:off x="2873011" y="178021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04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8" y="1079244"/>
            <a:ext cx="543877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Left Arrow 13"/>
          <p:cNvSpPr/>
          <p:nvPr/>
        </p:nvSpPr>
        <p:spPr>
          <a:xfrm rot="19378471">
            <a:off x="5743362" y="428709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772141" y="2148761"/>
            <a:ext cx="299793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Select all datasets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241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input of ‘Compression’ datasets</a:t>
            </a:r>
            <a:endParaRPr lang="en-US" dirty="0"/>
          </a:p>
        </p:txBody>
      </p:sp>
      <p:pic>
        <p:nvPicPr>
          <p:cNvPr id="1914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99510" y="1487100"/>
            <a:ext cx="3583032" cy="156966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Input other datasets: 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  ‘Tension’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  ‘Viscoelasticity’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  ‘</a:t>
            </a:r>
            <a:r>
              <a:rPr lang="en-US" sz="2400" b="1" dirty="0" err="1" smtClean="0">
                <a:solidFill>
                  <a:srgbClr val="FF0000"/>
                </a:solidFill>
                <a:latin typeface="+mj-lt"/>
              </a:rPr>
              <a:t>YieldPeak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’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182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input of all datasets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>
            <a:spLocks noChangeArrowheads="1"/>
          </p:cNvSpPr>
          <p:nvPr/>
        </p:nvSpPr>
        <p:spPr bwMode="auto">
          <a:xfrm>
            <a:off x="462353" y="1595805"/>
            <a:ext cx="2179673" cy="2943225"/>
          </a:xfrm>
          <a:prstGeom prst="roundRect">
            <a:avLst>
              <a:gd name="adj" fmla="val 16667"/>
            </a:avLst>
          </a:prstGeom>
          <a:solidFill>
            <a:srgbClr val="CCFF99">
              <a:alpha val="50196"/>
            </a:srgbClr>
          </a:solidFill>
          <a:ln w="50800" algn="ctr">
            <a:solidFill>
              <a:srgbClr val="CCFF99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+mj-lt"/>
            </a:endParaRPr>
          </a:p>
        </p:txBody>
      </p:sp>
      <p:sp>
        <p:nvSpPr>
          <p:cNvPr id="51" name="Rounded Rectangle 50"/>
          <p:cNvSpPr>
            <a:spLocks noChangeArrowheads="1"/>
          </p:cNvSpPr>
          <p:nvPr/>
        </p:nvSpPr>
        <p:spPr bwMode="auto">
          <a:xfrm>
            <a:off x="3095410" y="1614855"/>
            <a:ext cx="2583584" cy="2914650"/>
          </a:xfrm>
          <a:prstGeom prst="roundRect">
            <a:avLst>
              <a:gd name="adj" fmla="val 16667"/>
            </a:avLst>
          </a:prstGeom>
          <a:solidFill>
            <a:srgbClr val="CCECFF">
              <a:alpha val="50196"/>
            </a:srgbClr>
          </a:solidFill>
          <a:ln w="50800" algn="ctr">
            <a:solidFill>
              <a:srgbClr val="CCECFF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>
              <a:latin typeface="+mj-lt"/>
            </a:endParaRPr>
          </a:p>
        </p:txBody>
      </p:sp>
      <p:sp>
        <p:nvSpPr>
          <p:cNvPr id="37" name="Flowchart: Document 36"/>
          <p:cNvSpPr/>
          <p:nvPr/>
        </p:nvSpPr>
        <p:spPr>
          <a:xfrm>
            <a:off x="3623324" y="5215305"/>
            <a:ext cx="1295400" cy="1109663"/>
          </a:xfrm>
          <a:prstGeom prst="flowChartDocument">
            <a:avLst/>
          </a:prstGeom>
          <a:solidFill>
            <a:srgbClr val="CCFF99">
              <a:alpha val="50196"/>
            </a:srgbClr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Optimized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model constants</a:t>
            </a:r>
          </a:p>
        </p:txBody>
      </p:sp>
      <p:cxnSp>
        <p:nvCxnSpPr>
          <p:cNvPr id="9220" name="Straight Arrow Connector 43"/>
          <p:cNvCxnSpPr>
            <a:cxnSpLocks noChangeShapeType="1"/>
          </p:cNvCxnSpPr>
          <p:nvPr/>
        </p:nvCxnSpPr>
        <p:spPr bwMode="auto">
          <a:xfrm flipH="1">
            <a:off x="4240862" y="4148505"/>
            <a:ext cx="4762" cy="874713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45" name="Flowchart: Decision 44"/>
          <p:cNvSpPr/>
          <p:nvPr/>
        </p:nvSpPr>
        <p:spPr>
          <a:xfrm>
            <a:off x="3583637" y="3405555"/>
            <a:ext cx="1323975" cy="690563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Good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fit ?</a:t>
            </a:r>
            <a:endParaRPr lang="en-US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222" name="TextBox 49"/>
          <p:cNvSpPr txBox="1">
            <a:spLocks noChangeArrowheads="1"/>
          </p:cNvSpPr>
          <p:nvPr/>
        </p:nvSpPr>
        <p:spPr bwMode="auto">
          <a:xfrm>
            <a:off x="4309124" y="3996105"/>
            <a:ext cx="4528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+mj-lt"/>
              </a:rPr>
              <a:t>Yes</a:t>
            </a:r>
            <a:endParaRPr lang="en-US" sz="1800" dirty="0">
              <a:latin typeface="+mj-lt"/>
            </a:endParaRPr>
          </a:p>
        </p:txBody>
      </p:sp>
      <p:sp>
        <p:nvSpPr>
          <p:cNvPr id="54" name="Flowchart: Process 53"/>
          <p:cNvSpPr/>
          <p:nvPr/>
        </p:nvSpPr>
        <p:spPr>
          <a:xfrm>
            <a:off x="3547124" y="2167305"/>
            <a:ext cx="1524000" cy="76200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Generate candidate constants</a:t>
            </a:r>
          </a:p>
        </p:txBody>
      </p:sp>
      <p:sp>
        <p:nvSpPr>
          <p:cNvPr id="9224" name="TextBox 60"/>
          <p:cNvSpPr txBox="1">
            <a:spLocks noChangeArrowheads="1"/>
          </p:cNvSpPr>
          <p:nvPr/>
        </p:nvSpPr>
        <p:spPr bwMode="auto">
          <a:xfrm>
            <a:off x="4309124" y="3157905"/>
            <a:ext cx="411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+mj-lt"/>
              </a:rPr>
              <a:t>No</a:t>
            </a:r>
          </a:p>
        </p:txBody>
      </p:sp>
      <p:cxnSp>
        <p:nvCxnSpPr>
          <p:cNvPr id="9225" name="Straight Arrow Connector 61"/>
          <p:cNvCxnSpPr>
            <a:cxnSpLocks noChangeShapeType="1"/>
          </p:cNvCxnSpPr>
          <p:nvPr/>
        </p:nvCxnSpPr>
        <p:spPr bwMode="auto">
          <a:xfrm>
            <a:off x="4242449" y="2989630"/>
            <a:ext cx="3175" cy="366713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/>
          </a:ln>
        </p:spPr>
      </p:cxnSp>
      <p:sp>
        <p:nvSpPr>
          <p:cNvPr id="68" name="Rounded Rectangle 67"/>
          <p:cNvSpPr>
            <a:spLocks noChangeArrowheads="1"/>
          </p:cNvSpPr>
          <p:nvPr/>
        </p:nvSpPr>
        <p:spPr bwMode="auto">
          <a:xfrm>
            <a:off x="6529314" y="2319705"/>
            <a:ext cx="2351809" cy="1752600"/>
          </a:xfrm>
          <a:prstGeom prst="roundRect">
            <a:avLst>
              <a:gd name="adj" fmla="val 16667"/>
            </a:avLst>
          </a:prstGeom>
          <a:solidFill>
            <a:srgbClr val="FFFF00">
              <a:alpha val="60000"/>
            </a:srgbClr>
          </a:solidFill>
          <a:ln w="508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+mj-lt"/>
              </a:rPr>
              <a:t>TP model</a:t>
            </a:r>
            <a:endParaRPr lang="en-US" sz="2400" b="1" dirty="0">
              <a:latin typeface="+mj-lt"/>
            </a:endParaRPr>
          </a:p>
        </p:txBody>
      </p:sp>
      <p:sp>
        <p:nvSpPr>
          <p:cNvPr id="9232" name="TextBox 79"/>
          <p:cNvSpPr txBox="1">
            <a:spLocks noChangeArrowheads="1"/>
          </p:cNvSpPr>
          <p:nvPr/>
        </p:nvSpPr>
        <p:spPr bwMode="auto">
          <a:xfrm>
            <a:off x="5509816" y="2976782"/>
            <a:ext cx="98140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latin typeface="+mj-lt"/>
              </a:rPr>
              <a:t>Model stress-</a:t>
            </a:r>
          </a:p>
          <a:p>
            <a:pPr algn="r"/>
            <a:r>
              <a:rPr lang="en-US" sz="1600" b="1" dirty="0">
                <a:latin typeface="+mj-lt"/>
              </a:rPr>
              <a:t>strain</a:t>
            </a:r>
          </a:p>
        </p:txBody>
      </p:sp>
      <p:sp>
        <p:nvSpPr>
          <p:cNvPr id="9233" name="TextBox 80"/>
          <p:cNvSpPr txBox="1">
            <a:spLocks noChangeArrowheads="1"/>
          </p:cNvSpPr>
          <p:nvPr/>
        </p:nvSpPr>
        <p:spPr bwMode="auto">
          <a:xfrm>
            <a:off x="5007608" y="2256207"/>
            <a:ext cx="9969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latin typeface="+mj-lt"/>
              </a:rPr>
              <a:t>props()</a:t>
            </a:r>
          </a:p>
        </p:txBody>
      </p:sp>
      <p:cxnSp>
        <p:nvCxnSpPr>
          <p:cNvPr id="9234" name="Straight Arrow Connector 82"/>
          <p:cNvCxnSpPr>
            <a:cxnSpLocks noChangeShapeType="1"/>
          </p:cNvCxnSpPr>
          <p:nvPr/>
        </p:nvCxnSpPr>
        <p:spPr bwMode="auto">
          <a:xfrm rot="10800000">
            <a:off x="4969525" y="3769094"/>
            <a:ext cx="1518227" cy="5339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9235" name="Straight Arrow Connector 83"/>
          <p:cNvCxnSpPr>
            <a:cxnSpLocks noChangeShapeType="1"/>
          </p:cNvCxnSpPr>
          <p:nvPr/>
        </p:nvCxnSpPr>
        <p:spPr bwMode="auto">
          <a:xfrm rot="10800000" flipV="1">
            <a:off x="5147325" y="2624505"/>
            <a:ext cx="1285009" cy="2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/>
          </a:ln>
        </p:spPr>
      </p:cxnSp>
      <p:sp>
        <p:nvSpPr>
          <p:cNvPr id="9236" name="TextBox 93"/>
          <p:cNvSpPr txBox="1">
            <a:spLocks noChangeArrowheads="1"/>
          </p:cNvSpPr>
          <p:nvPr/>
        </p:nvSpPr>
        <p:spPr bwMode="auto">
          <a:xfrm>
            <a:off x="3558237" y="1633905"/>
            <a:ext cx="17011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+mj-lt"/>
              </a:rPr>
              <a:t>Optimizer</a:t>
            </a:r>
          </a:p>
        </p:txBody>
      </p:sp>
      <p:cxnSp>
        <p:nvCxnSpPr>
          <p:cNvPr id="9237" name="Straight Arrow Connector 101"/>
          <p:cNvCxnSpPr>
            <a:cxnSpLocks noChangeShapeType="1"/>
          </p:cNvCxnSpPr>
          <p:nvPr/>
        </p:nvCxnSpPr>
        <p:spPr bwMode="auto">
          <a:xfrm flipH="1" flipV="1">
            <a:off x="2362849" y="2548305"/>
            <a:ext cx="1108075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/>
          </a:ln>
        </p:spPr>
      </p:cxnSp>
      <p:cxnSp>
        <p:nvCxnSpPr>
          <p:cNvPr id="9238" name="Straight Arrow Connector 103"/>
          <p:cNvCxnSpPr>
            <a:cxnSpLocks noChangeShapeType="1"/>
          </p:cNvCxnSpPr>
          <p:nvPr/>
        </p:nvCxnSpPr>
        <p:spPr bwMode="auto">
          <a:xfrm flipH="1">
            <a:off x="2362849" y="3767505"/>
            <a:ext cx="1184275" cy="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 type="arrow" w="med" len="med"/>
            <a:tailEnd/>
          </a:ln>
        </p:spPr>
      </p:cxnSp>
      <p:sp>
        <p:nvSpPr>
          <p:cNvPr id="106" name="Flowchart: Document 105"/>
          <p:cNvSpPr/>
          <p:nvPr/>
        </p:nvSpPr>
        <p:spPr>
          <a:xfrm>
            <a:off x="765824" y="3348405"/>
            <a:ext cx="1562100" cy="106680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Experimental stress-strain</a:t>
            </a:r>
          </a:p>
        </p:txBody>
      </p:sp>
      <p:sp>
        <p:nvSpPr>
          <p:cNvPr id="107" name="Flowchart: Document 106"/>
          <p:cNvSpPr/>
          <p:nvPr/>
        </p:nvSpPr>
        <p:spPr>
          <a:xfrm>
            <a:off x="765824" y="2119680"/>
            <a:ext cx="1562100" cy="106680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  <a:latin typeface="+mj-lt"/>
              </a:rPr>
              <a:t>Initial model constants</a:t>
            </a:r>
          </a:p>
        </p:txBody>
      </p:sp>
      <p:sp>
        <p:nvSpPr>
          <p:cNvPr id="9241" name="Title 1"/>
          <p:cNvSpPr>
            <a:spLocks/>
          </p:cNvSpPr>
          <p:nvPr/>
        </p:nvSpPr>
        <p:spPr bwMode="auto">
          <a:xfrm>
            <a:off x="457200" y="198438"/>
            <a:ext cx="82296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2800" b="1" dirty="0" smtClean="0">
                <a:solidFill>
                  <a:srgbClr val="990033"/>
                </a:solidFill>
                <a:latin typeface="+mj-lt"/>
              </a:rPr>
              <a:t>Model calibration in </a:t>
            </a:r>
            <a:r>
              <a:rPr lang="en-US" sz="2800" b="1" dirty="0" err="1" smtClean="0">
                <a:solidFill>
                  <a:srgbClr val="990033"/>
                </a:solidFill>
                <a:latin typeface="+mj-lt"/>
              </a:rPr>
              <a:t>TPgui</a:t>
            </a:r>
            <a:endParaRPr lang="en-US" sz="2800" b="1" dirty="0">
              <a:solidFill>
                <a:srgbClr val="990033"/>
              </a:solidFill>
              <a:latin typeface="+mj-lt"/>
            </a:endParaRPr>
          </a:p>
        </p:txBody>
      </p:sp>
      <p:sp>
        <p:nvSpPr>
          <p:cNvPr id="26" name="TextBox 93"/>
          <p:cNvSpPr txBox="1">
            <a:spLocks noChangeArrowheads="1"/>
          </p:cNvSpPr>
          <p:nvPr/>
        </p:nvSpPr>
        <p:spPr bwMode="auto">
          <a:xfrm>
            <a:off x="567387" y="1614855"/>
            <a:ext cx="1944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+mj-lt"/>
              </a:rPr>
              <a:t>User inputs</a:t>
            </a:r>
            <a:endParaRPr lang="en-US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5" grpId="0" animBg="1"/>
      <p:bldP spid="9222" grpId="0"/>
      <p:bldP spid="54" grpId="0" animBg="1"/>
      <p:bldP spid="9224" grpId="0"/>
      <p:bldP spid="9232" grpId="0"/>
      <p:bldP spid="92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 model plots</a:t>
            </a:r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 rot="19378471">
            <a:off x="3832676" y="114810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88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enabling model plots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7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Hide plot legends</a:t>
            </a:r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 rot="19378471">
            <a:off x="3846325" y="129823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7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hiding plot legends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50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Typical sequence of </a:t>
            </a:r>
            <a:r>
              <a:rPr lang="en-US" dirty="0" smtClean="0"/>
              <a:t>steps …</a:t>
            </a:r>
            <a:endParaRPr lang="en-US" dirty="0" smtClean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07072" y="1189038"/>
            <a:ext cx="8229600" cy="4051702"/>
          </a:xfrm>
        </p:spPr>
        <p:txBody>
          <a:bodyPr/>
          <a:lstStyle/>
          <a:p>
            <a:pPr marL="457200" indent="-457200" algn="just">
              <a:buFont typeface="+mj-lt"/>
              <a:buAutoNum type="arabicPeriod" startAt="2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First </a:t>
            </a:r>
            <a:r>
              <a:rPr lang="en-US" sz="2400" b="1" i="1" u="sng" dirty="0" smtClean="0">
                <a:solidFill>
                  <a:srgbClr val="800000"/>
                </a:solidFill>
                <a:latin typeface="+mj-lt"/>
              </a:rPr>
              <a:t>fit the datasets for two different strain rates at a reference temperature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. If there are different tests, fit the compression datasets first, followed by tension datasets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.</a:t>
            </a:r>
          </a:p>
          <a:p>
            <a:pPr marL="457200" indent="-457200">
              <a:buFontTx/>
              <a:buAutoNum type="arabicPeriod" startAt="3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Tx/>
              <a:buAutoNum type="arabicPeriod" startAt="3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the first datasets, adjust the parameter groups as follows:</a:t>
            </a:r>
          </a:p>
          <a:p>
            <a:pPr marL="857250" lvl="1" indent="-457200">
              <a:buFont typeface="+mj-lt"/>
              <a:buAutoNum type="alphaLcPeriod"/>
              <a:defRPr/>
            </a:pPr>
            <a:r>
              <a:rPr lang="en-US" sz="2400" b="1" i="1" u="sng" dirty="0" smtClean="0">
                <a:solidFill>
                  <a:srgbClr val="800000"/>
                </a:solidFill>
                <a:latin typeface="+mj-lt"/>
              </a:rPr>
              <a:t>Viscoelasticity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 </a:t>
            </a:r>
          </a:p>
          <a:p>
            <a:pPr marL="857250" lvl="1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…</a:t>
            </a: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marL="457200" indent="-457200" algn="just">
              <a:buFont typeface="+mj-lt"/>
              <a:buAutoNum type="arabicPeriod" startAt="2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108846"/>
              </p:ext>
            </p:extLst>
          </p:nvPr>
        </p:nvGraphicFramePr>
        <p:xfrm>
          <a:off x="4218343" y="4021872"/>
          <a:ext cx="2373399" cy="481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60" name="Equation" r:id="rId3" imgW="1079280" imgH="203040" progId="Equation.3">
                  <p:embed/>
                </p:oleObj>
              </mc:Choice>
              <mc:Fallback>
                <p:oleObj name="Equation" r:id="rId3" imgW="10792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8343" y="4021872"/>
                        <a:ext cx="2373399" cy="4818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788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 all datasets except PC1, PC2, Viscoelasticity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 rot="19378471">
            <a:off x="2768152" y="129822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894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283" y="1176565"/>
            <a:ext cx="4327761" cy="3679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Left Arrow 8"/>
          <p:cNvSpPr/>
          <p:nvPr/>
        </p:nvSpPr>
        <p:spPr>
          <a:xfrm rot="19378471">
            <a:off x="4419910" y="178843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9378471">
            <a:off x="4419911" y="227864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Left Arrow 10"/>
          <p:cNvSpPr/>
          <p:nvPr/>
        </p:nvSpPr>
        <p:spPr>
          <a:xfrm rot="19378471">
            <a:off x="2768151" y="436897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5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PC1, PC2, </a:t>
            </a:r>
            <a:r>
              <a:rPr lang="en-US" dirty="0" smtClean="0"/>
              <a:t>Viscoelasticity datasets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81936" y="3562066"/>
            <a:ext cx="30843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Modulus calculated from compression tests at different strain rates at 298K</a:t>
            </a:r>
            <a:endParaRPr lang="en-US" sz="20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557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Restore plot legends</a:t>
            </a:r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 rot="19378471">
            <a:off x="3846325" y="129823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22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287925"/>
              </p:ext>
            </p:extLst>
          </p:nvPr>
        </p:nvGraphicFramePr>
        <p:xfrm>
          <a:off x="248595" y="5525448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5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5" y="5525448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919205"/>
              </p:ext>
            </p:extLst>
          </p:nvPr>
        </p:nvGraphicFramePr>
        <p:xfrm>
          <a:off x="7588086" y="5462520"/>
          <a:ext cx="14478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6" name="Equation" r:id="rId5" imgW="622080" imgH="228600" progId="Equation.3">
                  <p:embed/>
                </p:oleObj>
              </mc:Choice>
              <mc:Fallback>
                <p:oleObj name="Equation" r:id="rId5" imgW="62208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086" y="5462520"/>
                        <a:ext cx="144780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204783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7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795617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8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1013062" y="1785719"/>
            <a:ext cx="5455978" cy="602638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477062"/>
              </p:ext>
            </p:extLst>
          </p:nvPr>
        </p:nvGraphicFramePr>
        <p:xfrm>
          <a:off x="4161840" y="2470812"/>
          <a:ext cx="21066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9" name="Equation" r:id="rId11" imgW="1167893" imgH="253890" progId="Equation.3">
                  <p:embed/>
                </p:oleObj>
              </mc:Choice>
              <mc:Fallback>
                <p:oleObj name="Equation" r:id="rId11" imgW="1167893" imgH="25389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840" y="2470812"/>
                        <a:ext cx="21066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531431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0" name="Equation" r:id="rId13" imgW="799753" imgH="215806" progId="Equation.3">
                  <p:embed/>
                </p:oleObj>
              </mc:Choice>
              <mc:Fallback>
                <p:oleObj name="Equation" r:id="rId13" imgW="799753" imgH="215806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014011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1" name="Equation" r:id="rId15" imgW="1168200" imgH="203040" progId="Equation.3">
                  <p:embed/>
                </p:oleObj>
              </mc:Choice>
              <mc:Fallback>
                <p:oleObj name="Equation" r:id="rId15" imgW="116820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039690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2" name="Equation" r:id="rId17" imgW="761760" imgH="203040" progId="Equation.3">
                  <p:embed/>
                </p:oleObj>
              </mc:Choice>
              <mc:Fallback>
                <p:oleObj name="Equation" r:id="rId17" imgW="76176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970445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3" name="Equation" r:id="rId19" imgW="850531" imgH="241195" progId="Equation.3">
                  <p:embed/>
                </p:oleObj>
              </mc:Choice>
              <mc:Fallback>
                <p:oleObj name="Equation" r:id="rId19" imgW="850531" imgH="241195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61730"/>
              </p:ext>
            </p:extLst>
          </p:nvPr>
        </p:nvGraphicFramePr>
        <p:xfrm>
          <a:off x="311150" y="6018213"/>
          <a:ext cx="3911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4" name="Equation" r:id="rId21" imgW="1955520" imgH="228600" progId="Equation.3">
                  <p:embed/>
                </p:oleObj>
              </mc:Choice>
              <mc:Fallback>
                <p:oleObj name="Equation" r:id="rId21" imgW="195552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6018213"/>
                        <a:ext cx="3911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735415"/>
              </p:ext>
            </p:extLst>
          </p:nvPr>
        </p:nvGraphicFramePr>
        <p:xfrm>
          <a:off x="4122738" y="1903413"/>
          <a:ext cx="198596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35" name="Equation" r:id="rId23" imgW="1079280" imgH="203040" progId="Equation.3">
                  <p:embed/>
                </p:oleObj>
              </mc:Choice>
              <mc:Fallback>
                <p:oleObj name="Equation" r:id="rId23" imgW="107928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2738" y="1903413"/>
                        <a:ext cx="1985962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Elasticity: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ref</a:t>
            </a:r>
            <a:r>
              <a:rPr lang="en-US" dirty="0" smtClean="0"/>
              <a:t>=2250</a:t>
            </a:r>
            <a:r>
              <a:rPr lang="en-US" dirty="0"/>
              <a:t>; “Apply”</a:t>
            </a:r>
          </a:p>
        </p:txBody>
      </p:sp>
      <p:sp>
        <p:nvSpPr>
          <p:cNvPr id="8" name="Left Arrow 7"/>
          <p:cNvSpPr/>
          <p:nvPr/>
        </p:nvSpPr>
        <p:spPr>
          <a:xfrm rot="19759817">
            <a:off x="1189154" y="550877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9759817">
            <a:off x="1556606" y="487120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55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448309" y="5346276"/>
            <a:ext cx="420339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For many thermoplastics, 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359548"/>
              </p:ext>
            </p:extLst>
          </p:nvPr>
        </p:nvGraphicFramePr>
        <p:xfrm>
          <a:off x="2598435" y="5862533"/>
          <a:ext cx="2686373" cy="36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7" name="Equation" r:id="rId5" imgW="1307532" imgH="177723" progId="Equation.3">
                  <p:embed/>
                </p:oleObj>
              </mc:Choice>
              <mc:Fallback>
                <p:oleObj name="Equation" r:id="rId5" imgW="1307532" imgH="177723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435" y="5862533"/>
                        <a:ext cx="2686373" cy="365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431800" y="132094"/>
            <a:ext cx="8229600" cy="665162"/>
          </a:xfrm>
        </p:spPr>
        <p:txBody>
          <a:bodyPr/>
          <a:lstStyle/>
          <a:p>
            <a:pPr algn="l"/>
            <a:r>
              <a:rPr lang="en-US" dirty="0" err="1" smtClean="0"/>
              <a:t>TPgui</a:t>
            </a:r>
            <a:r>
              <a:rPr lang="en-US" dirty="0" smtClean="0"/>
              <a:t>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0738" y="1769049"/>
            <a:ext cx="5002212" cy="3619500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1800" b="1" dirty="0" smtClean="0">
                <a:solidFill>
                  <a:srgbClr val="800000"/>
                </a:solidFill>
                <a:latin typeface="+mj-lt"/>
              </a:rPr>
              <a:t>Update the GUI regions  in the ff. order: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Datasets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Loading parameters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Solution settings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Fixed constants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Viscoelasticity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Time dependence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>
                <a:solidFill>
                  <a:srgbClr val="FF0000"/>
                </a:solidFill>
                <a:latin typeface="Tahoma"/>
              </a:rPr>
              <a:t>Strain hardening </a:t>
            </a:r>
            <a:r>
              <a:rPr lang="en-US" sz="1800" b="1" dirty="0" smtClean="0">
                <a:solidFill>
                  <a:srgbClr val="FF0000"/>
                </a:solidFill>
                <a:latin typeface="Tahoma"/>
              </a:rPr>
              <a:t>1</a:t>
            </a:r>
            <a:endParaRPr lang="en-US" sz="1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+mj-lt"/>
              </a:rPr>
              <a:t>Strain softening</a:t>
            </a:r>
          </a:p>
          <a:p>
            <a:pPr marL="457200" indent="-457200"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Tahoma"/>
              </a:rPr>
              <a:t>Strain hardening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8882" y="1538068"/>
            <a:ext cx="393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3124" y="2328078"/>
            <a:ext cx="3952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8107" y="3009730"/>
            <a:ext cx="3905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2382" y="5666694"/>
            <a:ext cx="3738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06633" y="5666397"/>
            <a:ext cx="420688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18970" y="5666397"/>
            <a:ext cx="3635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F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74543" y="5666397"/>
            <a:ext cx="4143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2250" y="3688988"/>
            <a:ext cx="4171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01603" y="5666694"/>
            <a:ext cx="3337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</a:rPr>
              <a:t>I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597151"/>
              </p:ext>
            </p:extLst>
          </p:nvPr>
        </p:nvGraphicFramePr>
        <p:xfrm>
          <a:off x="248593" y="5539096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76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3" y="5539096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44519"/>
              </p:ext>
            </p:extLst>
          </p:nvPr>
        </p:nvGraphicFramePr>
        <p:xfrm>
          <a:off x="7631113" y="5492750"/>
          <a:ext cx="13604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77" name="Equation" r:id="rId5" imgW="583920" imgH="203040" progId="Equation.3">
                  <p:embed/>
                </p:oleObj>
              </mc:Choice>
              <mc:Fallback>
                <p:oleObj name="Equation" r:id="rId5" imgW="5839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1113" y="5492750"/>
                        <a:ext cx="1360487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964861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78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255098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79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1013062" y="2388357"/>
            <a:ext cx="5455978" cy="602638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735415"/>
              </p:ext>
            </p:extLst>
          </p:nvPr>
        </p:nvGraphicFramePr>
        <p:xfrm>
          <a:off x="4122738" y="1903413"/>
          <a:ext cx="198596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0" name="Equation" r:id="rId11" imgW="1079280" imgH="203040" progId="Equation.3">
                  <p:embed/>
                </p:oleObj>
              </mc:Choice>
              <mc:Fallback>
                <p:oleObj name="Equation" r:id="rId11" imgW="1079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2738" y="1903413"/>
                        <a:ext cx="1985962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745709"/>
              </p:ext>
            </p:extLst>
          </p:nvPr>
        </p:nvGraphicFramePr>
        <p:xfrm>
          <a:off x="4241800" y="2470150"/>
          <a:ext cx="19462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1" name="Equation" r:id="rId13" imgW="1079280" imgH="253800" progId="Equation.3">
                  <p:embed/>
                </p:oleObj>
              </mc:Choice>
              <mc:Fallback>
                <p:oleObj name="Equation" r:id="rId13" imgW="10792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1800" y="2470150"/>
                        <a:ext cx="194627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730675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2" name="Equation" r:id="rId15" imgW="799753" imgH="215806" progId="Equation.3">
                  <p:embed/>
                </p:oleObj>
              </mc:Choice>
              <mc:Fallback>
                <p:oleObj name="Equation" r:id="rId15" imgW="799753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427477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3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614787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4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215826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5" name="Equation" r:id="rId21" imgW="850531" imgH="241195" progId="Equation.3">
                  <p:embed/>
                </p:oleObj>
              </mc:Choice>
              <mc:Fallback>
                <p:oleObj name="Equation" r:id="rId21" imgW="850531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61730"/>
              </p:ext>
            </p:extLst>
          </p:nvPr>
        </p:nvGraphicFramePr>
        <p:xfrm>
          <a:off x="310842" y="6017549"/>
          <a:ext cx="3911601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86" name="Equation" r:id="rId23" imgW="1955520" imgH="228600" progId="Equation.3">
                  <p:embed/>
                </p:oleObj>
              </mc:Choice>
              <mc:Fallback>
                <p:oleObj name="Equation" r:id="rId23" imgW="19555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10842" y="6017549"/>
                        <a:ext cx="3911601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39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21" y="173038"/>
            <a:ext cx="8748215" cy="665162"/>
          </a:xfrm>
        </p:spPr>
        <p:txBody>
          <a:bodyPr/>
          <a:lstStyle/>
          <a:p>
            <a:r>
              <a:rPr lang="en-US" dirty="0" smtClean="0"/>
              <a:t>Exclude “Viscoelasticity”, include “Yield Peak”</a:t>
            </a:r>
            <a:endParaRPr lang="en-US" dirty="0"/>
          </a:p>
        </p:txBody>
      </p:sp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9378471">
            <a:off x="2768151" y="129822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76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498" y="1108894"/>
            <a:ext cx="4445329" cy="377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Left Arrow 7"/>
          <p:cNvSpPr/>
          <p:nvPr/>
        </p:nvSpPr>
        <p:spPr>
          <a:xfrm rot="19378471">
            <a:off x="4456133" y="219898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9378471">
            <a:off x="2768151" y="436897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76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669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4" y="173038"/>
            <a:ext cx="8679976" cy="665162"/>
          </a:xfrm>
        </p:spPr>
        <p:txBody>
          <a:bodyPr/>
          <a:lstStyle/>
          <a:p>
            <a:r>
              <a:rPr lang="en-US" sz="2400" dirty="0" smtClean="0"/>
              <a:t>“Parameter Study” </a:t>
            </a:r>
            <a:r>
              <a:rPr lang="el-GR" i="1" dirty="0" smtClean="0"/>
              <a:t>γ</a:t>
            </a:r>
            <a:r>
              <a:rPr lang="en-US" sz="2400" baseline="-25000" dirty="0" smtClean="0"/>
              <a:t>v0</a:t>
            </a:r>
            <a:r>
              <a:rPr lang="en-US" sz="2400" dirty="0" smtClean="0"/>
              <a:t>=7.5E18</a:t>
            </a:r>
            <a:r>
              <a:rPr lang="en-US" sz="2400" dirty="0"/>
              <a:t>, in [1.5E10,1.0E25]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378471">
            <a:off x="2768152" y="559727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80164" y="5060111"/>
            <a:ext cx="358784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 to activate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Parameter Study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98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Left Arrow 6"/>
          <p:cNvSpPr/>
          <p:nvPr/>
        </p:nvSpPr>
        <p:spPr>
          <a:xfrm rot="19759817">
            <a:off x="724522" y="428065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9759817">
            <a:off x="1368020" y="428065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9759817">
            <a:off x="1939733" y="427652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9759817">
            <a:off x="2125910" y="466643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86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38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759817">
            <a:off x="3617260" y="559716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32934" y="4679817"/>
            <a:ext cx="358784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 to activate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Parameter Study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/>
              <a:t>Parameter Study” </a:t>
            </a:r>
            <a:r>
              <a:rPr lang="en-US" dirty="0" smtClean="0"/>
              <a:t>V=5E-29, </a:t>
            </a:r>
            <a:r>
              <a:rPr lang="en-US" dirty="0"/>
              <a:t>in </a:t>
            </a:r>
            <a:r>
              <a:rPr lang="en-US" dirty="0" smtClean="0"/>
              <a:t>[0,1E-20]</a:t>
            </a:r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8090969">
            <a:off x="74662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8090969">
            <a:off x="1344849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8090969">
            <a:off x="183430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2057166" y="459890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78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6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759817">
            <a:off x="3610563" y="5713592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26237" y="4902215"/>
            <a:ext cx="358784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 to activate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Parameter Study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/>
              <a:t>Parameter Study” </a:t>
            </a:r>
            <a:r>
              <a:rPr lang="en-US" dirty="0" smtClean="0"/>
              <a:t>m=7, </a:t>
            </a:r>
            <a:r>
              <a:rPr lang="en-US" dirty="0"/>
              <a:t>in </a:t>
            </a:r>
            <a:r>
              <a:rPr lang="en-US" dirty="0" smtClean="0"/>
              <a:t>[0,100]</a:t>
            </a:r>
            <a:endParaRPr lang="en-US" dirty="0"/>
          </a:p>
        </p:txBody>
      </p:sp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8090969">
            <a:off x="724879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8090969">
            <a:off x="1323103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8090969">
            <a:off x="1812559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2045013" y="453865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55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6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759817">
            <a:off x="3610563" y="551156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26237" y="4700188"/>
            <a:ext cx="358784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 to activate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Parameter Study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/>
              <a:t>Parameter Study” </a:t>
            </a:r>
            <a:r>
              <a:rPr lang="en-US" dirty="0" smtClean="0"/>
              <a:t>C</a:t>
            </a:r>
            <a:r>
              <a:rPr lang="en-US" baseline="-25000" dirty="0" smtClean="0"/>
              <a:t>4</a:t>
            </a:r>
            <a:r>
              <a:rPr lang="en-US" dirty="0" smtClean="0"/>
              <a:t>=39, </a:t>
            </a:r>
            <a:r>
              <a:rPr lang="en-US" dirty="0"/>
              <a:t>in </a:t>
            </a:r>
            <a:r>
              <a:rPr lang="en-US" dirty="0" smtClean="0"/>
              <a:t>[0,100]</a:t>
            </a:r>
            <a:endParaRPr lang="en-US" dirty="0"/>
          </a:p>
        </p:txBody>
      </p:sp>
      <p:pic>
        <p:nvPicPr>
          <p:cNvPr id="2007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8090969">
            <a:off x="724879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8090969">
            <a:off x="1323103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8090969">
            <a:off x="1812559" y="430474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2045013" y="453865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07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Oval 16"/>
          <p:cNvSpPr/>
          <p:nvPr/>
        </p:nvSpPr>
        <p:spPr>
          <a:xfrm>
            <a:off x="3125338" y="2893325"/>
            <a:ext cx="832513" cy="777817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898108" y="3282233"/>
            <a:ext cx="832513" cy="777817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6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6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“Optimize </a:t>
            </a:r>
            <a:r>
              <a:rPr lang="en-US" dirty="0" smtClean="0"/>
              <a:t>parameters” - C</a:t>
            </a:r>
            <a:r>
              <a:rPr lang="en-US" baseline="-25000" dirty="0" smtClean="0"/>
              <a:t>3</a:t>
            </a:r>
            <a:endParaRPr lang="en-US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759817">
            <a:off x="3009623" y="5460751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Left Arrow 4"/>
          <p:cNvSpPr/>
          <p:nvPr/>
        </p:nvSpPr>
        <p:spPr>
          <a:xfrm rot="19759817">
            <a:off x="1237967" y="485002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25297" y="5077049"/>
            <a:ext cx="1499128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Uncheck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2880689" y="5652583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27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2728304" y="1653060"/>
            <a:ext cx="2928218" cy="665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9pPr>
          </a:lstStyle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“Use </a:t>
            </a:r>
            <a:r>
              <a:rPr lang="en-US" sz="2400" dirty="0" err="1" smtClean="0">
                <a:solidFill>
                  <a:srgbClr val="FF0000"/>
                </a:solidFill>
              </a:rPr>
              <a:t>lsqnonlin</a:t>
            </a:r>
            <a:r>
              <a:rPr lang="en-US" sz="2400" dirty="0" smtClean="0">
                <a:solidFill>
                  <a:srgbClr val="FF0000"/>
                </a:solidFill>
              </a:rPr>
              <a:t>”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Left Arrow 12"/>
          <p:cNvSpPr/>
          <p:nvPr/>
        </p:nvSpPr>
        <p:spPr>
          <a:xfrm rot="1988205">
            <a:off x="2303744" y="152991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27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933" y="1116284"/>
            <a:ext cx="5249665" cy="301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 bwMode="auto">
          <a:xfrm>
            <a:off x="5662454" y="4131152"/>
            <a:ext cx="2137863" cy="665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00000"/>
                </a:solidFill>
                <a:latin typeface="Tahoma" charset="0"/>
              </a:defRPr>
            </a:lvl9pPr>
          </a:lstStyle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Use defaults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6" name="Left Arrow 15"/>
          <p:cNvSpPr/>
          <p:nvPr/>
        </p:nvSpPr>
        <p:spPr>
          <a:xfrm rot="1988205">
            <a:off x="5237894" y="400800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27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Left Arrow 18"/>
          <p:cNvSpPr/>
          <p:nvPr/>
        </p:nvSpPr>
        <p:spPr>
          <a:xfrm rot="19759817">
            <a:off x="1237967" y="518392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27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74" y="4743151"/>
            <a:ext cx="245745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27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1" y="4590751"/>
            <a:ext cx="37528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Left Arrow 21"/>
          <p:cNvSpPr/>
          <p:nvPr/>
        </p:nvSpPr>
        <p:spPr>
          <a:xfrm rot="19759817">
            <a:off x="2539683" y="536437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276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Oval 23"/>
          <p:cNvSpPr/>
          <p:nvPr/>
        </p:nvSpPr>
        <p:spPr>
          <a:xfrm>
            <a:off x="2221948" y="5556661"/>
            <a:ext cx="822846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5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9" grpId="0" animBg="1"/>
      <p:bldP spid="22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455119"/>
              </p:ext>
            </p:extLst>
          </p:nvPr>
        </p:nvGraphicFramePr>
        <p:xfrm>
          <a:off x="248595" y="5525448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56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5" y="5525448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767023"/>
              </p:ext>
            </p:extLst>
          </p:nvPr>
        </p:nvGraphicFramePr>
        <p:xfrm>
          <a:off x="7588086" y="5462520"/>
          <a:ext cx="14478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57" name="Equation" r:id="rId5" imgW="622080" imgH="228600" progId="Equation.3">
                  <p:embed/>
                </p:oleObj>
              </mc:Choice>
              <mc:Fallback>
                <p:oleObj name="Equation" r:id="rId5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086" y="5462520"/>
                        <a:ext cx="144780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272988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58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543793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59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985766" y="2963699"/>
            <a:ext cx="5455978" cy="602638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344948"/>
              </p:ext>
            </p:extLst>
          </p:nvPr>
        </p:nvGraphicFramePr>
        <p:xfrm>
          <a:off x="3913266" y="1880307"/>
          <a:ext cx="24066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0" name="Equation" r:id="rId11" imgW="1307880" imgH="228600" progId="Equation.3">
                  <p:embed/>
                </p:oleObj>
              </mc:Choice>
              <mc:Fallback>
                <p:oleObj name="Equation" r:id="rId11" imgW="1307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266" y="1880307"/>
                        <a:ext cx="240665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436276"/>
              </p:ext>
            </p:extLst>
          </p:nvPr>
        </p:nvGraphicFramePr>
        <p:xfrm>
          <a:off x="4161840" y="2470812"/>
          <a:ext cx="21066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1" name="Equation" r:id="rId13" imgW="1167893" imgH="253890" progId="Equation.3">
                  <p:embed/>
                </p:oleObj>
              </mc:Choice>
              <mc:Fallback>
                <p:oleObj name="Equation" r:id="rId13" imgW="1167893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840" y="2470812"/>
                        <a:ext cx="21066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3493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2" name="Equation" r:id="rId15" imgW="799753" imgH="215806" progId="Equation.3">
                  <p:embed/>
                </p:oleObj>
              </mc:Choice>
              <mc:Fallback>
                <p:oleObj name="Equation" r:id="rId15" imgW="799753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436266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3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122008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4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352293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65" name="Equation" r:id="rId21" imgW="850531" imgH="241195" progId="Equation.3">
                  <p:embed/>
                </p:oleObj>
              </mc:Choice>
              <mc:Fallback>
                <p:oleObj name="Equation" r:id="rId21" imgW="850531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649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 PC2 &amp; Peak Yield datasets</a:t>
            </a:r>
            <a:endParaRPr lang="en-US" dirty="0"/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605465">
            <a:off x="2783610" y="152336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37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89" y="1127447"/>
            <a:ext cx="3500327" cy="29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605465">
            <a:off x="4183244" y="1585971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Left Arrow 6"/>
          <p:cNvSpPr/>
          <p:nvPr/>
        </p:nvSpPr>
        <p:spPr>
          <a:xfrm rot="1605465">
            <a:off x="4189932" y="216844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9248026">
            <a:off x="2172744" y="3655621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37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42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 rot="19759817">
            <a:off x="5127083" y="549620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42756" y="5003555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“Parameter Study” C</a:t>
            </a:r>
            <a:r>
              <a:rPr lang="en-US" baseline="-25000" dirty="0"/>
              <a:t>2</a:t>
            </a:r>
            <a:r>
              <a:rPr lang="en-US" dirty="0"/>
              <a:t>=20, in [10,30]</a:t>
            </a:r>
            <a:endParaRPr lang="en-US" dirty="0"/>
          </a:p>
        </p:txBody>
      </p:sp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8090969">
            <a:off x="74662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8090969">
            <a:off x="1344849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8090969">
            <a:off x="183430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2057166" y="459890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31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Dataset – a </a:t>
            </a:r>
            <a:r>
              <a:rPr lang="en-US" i="1" dirty="0" smtClean="0"/>
              <a:t>text file</a:t>
            </a:r>
            <a:r>
              <a:rPr lang="en-US" dirty="0" smtClean="0"/>
              <a:t> containing </a:t>
            </a:r>
            <a:r>
              <a:rPr lang="en-US" i="1" dirty="0" smtClean="0"/>
              <a:t>name= value</a:t>
            </a:r>
          </a:p>
        </p:txBody>
      </p:sp>
      <p:sp>
        <p:nvSpPr>
          <p:cNvPr id="30723" name="TextBox 15"/>
          <p:cNvSpPr txBox="1">
            <a:spLocks noChangeArrowheads="1"/>
          </p:cNvSpPr>
          <p:nvPr/>
        </p:nvSpPr>
        <p:spPr bwMode="auto">
          <a:xfrm>
            <a:off x="776287" y="1004460"/>
            <a:ext cx="476327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r>
              <a:rPr lang="en-US" sz="1200" dirty="0"/>
              <a:t>#</a:t>
            </a:r>
          </a:p>
          <a:p>
            <a:r>
              <a:rPr lang="en-US" sz="1200" dirty="0"/>
              <a:t># Data set for MSU </a:t>
            </a:r>
            <a:r>
              <a:rPr lang="en-US" sz="1200" dirty="0" err="1"/>
              <a:t>ThermoPlastic</a:t>
            </a:r>
            <a:r>
              <a:rPr lang="en-US" sz="1200" dirty="0"/>
              <a:t> Model v.1.2</a:t>
            </a:r>
          </a:p>
          <a:p>
            <a:r>
              <a:rPr lang="en-US" sz="1200" dirty="0"/>
              <a:t>#</a:t>
            </a:r>
          </a:p>
          <a:p>
            <a:r>
              <a:rPr lang="en-US" sz="1200" dirty="0" err="1"/>
              <a:t>model_tag</a:t>
            </a:r>
            <a:r>
              <a:rPr lang="en-US" sz="1200" dirty="0"/>
              <a:t>= TP</a:t>
            </a:r>
          </a:p>
          <a:p>
            <a:endParaRPr lang="en-US" sz="1200" dirty="0"/>
          </a:p>
          <a:p>
            <a:r>
              <a:rPr lang="en-US" sz="1200" dirty="0"/>
              <a:t># Fields in the data set</a:t>
            </a:r>
          </a:p>
          <a:p>
            <a:r>
              <a:rPr lang="en-US" sz="1200" dirty="0"/>
              <a:t># Material (or material) - Tag for material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Expt</a:t>
            </a:r>
            <a:r>
              <a:rPr lang="en-US" sz="1200" dirty="0"/>
              <a:t> tag (or tag) - Tag for experiment</a:t>
            </a:r>
          </a:p>
          <a:p>
            <a:r>
              <a:rPr lang="en-US" sz="1200" dirty="0"/>
              <a:t># Source (or source) - Source of data set</a:t>
            </a:r>
          </a:p>
          <a:p>
            <a:r>
              <a:rPr lang="en-US" sz="1200" dirty="0"/>
              <a:t># Comment (or comment) - Any other comment on data set</a:t>
            </a:r>
          </a:p>
          <a:p>
            <a:r>
              <a:rPr lang="en-US" sz="1200" dirty="0"/>
              <a:t># Test type (or </a:t>
            </a:r>
            <a:r>
              <a:rPr lang="en-US" sz="1200" dirty="0" err="1"/>
              <a:t>dstype</a:t>
            </a:r>
            <a:r>
              <a:rPr lang="en-US" sz="1200" dirty="0"/>
              <a:t>) - 1=Uniaxial 2=Shear 3=Cyclic 4=Relaxation 5=Time relaxation 6=Softening 7=Yield peak 8=</a:t>
            </a:r>
            <a:r>
              <a:rPr lang="en-US" sz="1200" dirty="0" err="1"/>
              <a:t>Visco</a:t>
            </a:r>
            <a:r>
              <a:rPr lang="en-US" sz="1200" dirty="0"/>
              <a:t>-elasticity</a:t>
            </a:r>
          </a:p>
          <a:p>
            <a:r>
              <a:rPr lang="en-US" sz="1200" dirty="0"/>
              <a:t># Units (or units) - Stress units: 1=psi 2=</a:t>
            </a:r>
            <a:r>
              <a:rPr lang="en-US" sz="1200" dirty="0" err="1"/>
              <a:t>Ksi</a:t>
            </a:r>
            <a:r>
              <a:rPr lang="en-US" sz="1200" dirty="0"/>
              <a:t> 3=Pa  4=</a:t>
            </a:r>
            <a:r>
              <a:rPr lang="en-US" sz="1200" dirty="0" err="1"/>
              <a:t>KPa</a:t>
            </a:r>
            <a:r>
              <a:rPr lang="en-US" sz="1200" dirty="0"/>
              <a:t> 5=</a:t>
            </a:r>
            <a:r>
              <a:rPr lang="en-US" sz="1200" dirty="0" err="1"/>
              <a:t>MPa</a:t>
            </a:r>
            <a:r>
              <a:rPr lang="en-US" sz="1200" dirty="0"/>
              <a:t> 6=</a:t>
            </a:r>
            <a:r>
              <a:rPr lang="en-US" sz="1200" dirty="0" err="1"/>
              <a:t>GPa</a:t>
            </a:r>
            <a:endParaRPr lang="en-US" sz="1200" dirty="0"/>
          </a:p>
          <a:p>
            <a:r>
              <a:rPr lang="en-US" sz="1200" dirty="0"/>
              <a:t># </a:t>
            </a:r>
            <a:r>
              <a:rPr lang="en-US" sz="1200" dirty="0" err="1"/>
              <a:t>Tinit</a:t>
            </a:r>
            <a:r>
              <a:rPr lang="en-US" sz="1200" dirty="0"/>
              <a:t> (or temp) - Temperature</a:t>
            </a:r>
          </a:p>
          <a:p>
            <a:r>
              <a:rPr lang="en-US" sz="1200" dirty="0"/>
              <a:t># Rate (or </a:t>
            </a:r>
            <a:r>
              <a:rPr lang="en-US" sz="1200" dirty="0" err="1"/>
              <a:t>e_dot</a:t>
            </a:r>
            <a:r>
              <a:rPr lang="en-US" sz="1200" dirty="0"/>
              <a:t>) - Strain rate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t_hold</a:t>
            </a:r>
            <a:r>
              <a:rPr lang="en-US" sz="1200" dirty="0"/>
              <a:t> (or </a:t>
            </a:r>
            <a:r>
              <a:rPr lang="en-US" sz="1200" dirty="0" err="1"/>
              <a:t>hold_time</a:t>
            </a:r>
            <a:r>
              <a:rPr lang="en-US" sz="1200" dirty="0"/>
              <a:t>) - Hold time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e_res</a:t>
            </a:r>
            <a:r>
              <a:rPr lang="en-US" sz="1200" dirty="0"/>
              <a:t> - Residual strain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Nstep</a:t>
            </a:r>
            <a:r>
              <a:rPr lang="en-US" sz="1200" dirty="0"/>
              <a:t> - No. of strain levels for relaxation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Ncyc</a:t>
            </a:r>
            <a:r>
              <a:rPr lang="en-US" sz="1200" dirty="0"/>
              <a:t> - No. of cycles</a:t>
            </a:r>
          </a:p>
          <a:p>
            <a:r>
              <a:rPr lang="en-US" sz="1200" dirty="0"/>
              <a:t># </a:t>
            </a:r>
            <a:r>
              <a:rPr lang="en-US" sz="1200" dirty="0" err="1"/>
              <a:t>e_max</a:t>
            </a:r>
            <a:r>
              <a:rPr lang="en-US" sz="1200" dirty="0"/>
              <a:t> - Max of Strain</a:t>
            </a:r>
          </a:p>
          <a:p>
            <a:r>
              <a:rPr lang="en-US" sz="1200" dirty="0"/>
              <a:t># excluded - Is dataset excluded? 0=no, 1=yes</a:t>
            </a:r>
          </a:p>
          <a:p>
            <a:r>
              <a:rPr lang="en-US" sz="1200" dirty="0"/>
              <a:t># </a:t>
            </a:r>
            <a:r>
              <a:rPr lang="en-US" sz="1200" dirty="0" smtClean="0"/>
              <a:t>experiment – experimental values</a:t>
            </a:r>
            <a:endParaRPr lang="en-US" sz="1200" dirty="0"/>
          </a:p>
          <a:p>
            <a:r>
              <a:rPr lang="en-US" sz="1200" dirty="0" smtClean="0"/>
              <a:t>#</a:t>
            </a:r>
          </a:p>
          <a:p>
            <a:r>
              <a:rPr lang="en-US" sz="1200" dirty="0" smtClean="0"/>
              <a:t>(continued)</a:t>
            </a:r>
            <a:endParaRPr lang="en-US" sz="1200" dirty="0"/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6028659" y="1004460"/>
            <a:ext cx="2863703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r>
              <a:rPr lang="en-US" sz="1200" dirty="0" smtClean="0"/>
              <a:t>(continuation)</a:t>
            </a:r>
          </a:p>
          <a:p>
            <a:r>
              <a:rPr lang="en-US" sz="1200" dirty="0" smtClean="0"/>
              <a:t>#</a:t>
            </a:r>
            <a:endParaRPr lang="en-US" sz="1200" dirty="0"/>
          </a:p>
          <a:p>
            <a:r>
              <a:rPr lang="en-US" sz="1200" dirty="0"/>
              <a:t>material= PC</a:t>
            </a:r>
          </a:p>
          <a:p>
            <a:r>
              <a:rPr lang="en-US" sz="1200" dirty="0"/>
              <a:t>tag= PC1-cyc_0.001_RT</a:t>
            </a:r>
          </a:p>
          <a:p>
            <a:r>
              <a:rPr lang="en-US" sz="1200" dirty="0"/>
              <a:t>source= default</a:t>
            </a:r>
          </a:p>
          <a:p>
            <a:r>
              <a:rPr lang="en-US" sz="1200" dirty="0"/>
              <a:t>comment= Cyclic data at 0.001/s</a:t>
            </a:r>
          </a:p>
          <a:p>
            <a:r>
              <a:rPr lang="en-US" sz="1200" dirty="0" err="1"/>
              <a:t>dstype</a:t>
            </a:r>
            <a:r>
              <a:rPr lang="en-US" sz="1200" dirty="0"/>
              <a:t>= 3</a:t>
            </a:r>
          </a:p>
          <a:p>
            <a:r>
              <a:rPr lang="en-US" sz="1200" dirty="0"/>
              <a:t>units= 5</a:t>
            </a:r>
          </a:p>
          <a:p>
            <a:r>
              <a:rPr lang="en-US" sz="1200" dirty="0"/>
              <a:t>temp= 298</a:t>
            </a:r>
          </a:p>
          <a:p>
            <a:r>
              <a:rPr lang="en-US" sz="1200" dirty="0" err="1"/>
              <a:t>e_dot</a:t>
            </a:r>
            <a:r>
              <a:rPr lang="en-US" sz="1200" dirty="0"/>
              <a:t>= -0.001</a:t>
            </a:r>
          </a:p>
          <a:p>
            <a:r>
              <a:rPr lang="en-US" sz="1200" dirty="0" err="1"/>
              <a:t>hold_time</a:t>
            </a:r>
            <a:r>
              <a:rPr lang="en-US" sz="1200" dirty="0"/>
              <a:t>= 0</a:t>
            </a:r>
          </a:p>
          <a:p>
            <a:r>
              <a:rPr lang="en-US" sz="1200" dirty="0" err="1"/>
              <a:t>e_res</a:t>
            </a:r>
            <a:r>
              <a:rPr lang="en-US" sz="1200" dirty="0"/>
              <a:t>= 0</a:t>
            </a:r>
          </a:p>
          <a:p>
            <a:r>
              <a:rPr lang="en-US" sz="1200" dirty="0" err="1"/>
              <a:t>Nstep</a:t>
            </a:r>
            <a:r>
              <a:rPr lang="en-US" sz="1200" dirty="0"/>
              <a:t>= 0</a:t>
            </a:r>
          </a:p>
          <a:p>
            <a:r>
              <a:rPr lang="en-US" sz="1200" dirty="0" err="1"/>
              <a:t>Ncyc</a:t>
            </a:r>
            <a:r>
              <a:rPr lang="en-US" sz="1200" dirty="0"/>
              <a:t>= 1</a:t>
            </a:r>
          </a:p>
          <a:p>
            <a:r>
              <a:rPr lang="en-US" sz="1200" dirty="0" err="1"/>
              <a:t>e_max</a:t>
            </a:r>
            <a:r>
              <a:rPr lang="en-US" sz="1200" dirty="0"/>
              <a:t>= 1</a:t>
            </a:r>
          </a:p>
          <a:p>
            <a:r>
              <a:rPr lang="en-US" sz="1200" dirty="0"/>
              <a:t>excluded= 0</a:t>
            </a:r>
          </a:p>
          <a:p>
            <a:r>
              <a:rPr lang="en-US" sz="1200" dirty="0"/>
              <a:t>time= 0</a:t>
            </a:r>
          </a:p>
          <a:p>
            <a:endParaRPr lang="en-US" sz="1200" dirty="0"/>
          </a:p>
          <a:p>
            <a:r>
              <a:rPr lang="en-US" sz="1200" dirty="0"/>
              <a:t># Experimental data</a:t>
            </a:r>
          </a:p>
          <a:p>
            <a:r>
              <a:rPr lang="en-US" sz="1200" dirty="0"/>
              <a:t>experiment=</a:t>
            </a:r>
          </a:p>
          <a:p>
            <a:r>
              <a:rPr lang="en-US" sz="1200" dirty="0"/>
              <a:t>0 0</a:t>
            </a:r>
          </a:p>
          <a:p>
            <a:r>
              <a:rPr lang="en-US" sz="1200" dirty="0"/>
              <a:t>0.00378683 8.09759</a:t>
            </a:r>
          </a:p>
          <a:p>
            <a:r>
              <a:rPr lang="en-US" sz="1200" dirty="0"/>
              <a:t>0.00757367 16.1952</a:t>
            </a:r>
          </a:p>
          <a:p>
            <a:r>
              <a:rPr lang="en-US" sz="1200" dirty="0"/>
              <a:t>0.0113605 24.2507</a:t>
            </a:r>
          </a:p>
          <a:p>
            <a:r>
              <a:rPr lang="en-US" sz="1200" dirty="0"/>
              <a:t>0.0151473 32.2601</a:t>
            </a:r>
          </a:p>
          <a:p>
            <a:r>
              <a:rPr lang="en-US" sz="1200" dirty="0"/>
              <a:t>0.0189342 39.8368</a:t>
            </a:r>
          </a:p>
          <a:p>
            <a:r>
              <a:rPr lang="en-US" sz="1200" dirty="0"/>
              <a:t>0.022721 46.6583</a:t>
            </a:r>
          </a:p>
          <a:p>
            <a:r>
              <a:rPr lang="en-US" sz="1200" dirty="0" smtClean="0"/>
              <a:t>…</a:t>
            </a:r>
            <a:endParaRPr lang="en-US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“Parameter Study” </a:t>
            </a:r>
            <a:r>
              <a:rPr lang="en-US" dirty="0" smtClean="0"/>
              <a:t>C</a:t>
            </a:r>
            <a:r>
              <a:rPr lang="en-US" baseline="-25000" dirty="0" smtClean="0"/>
              <a:t>4</a:t>
            </a:r>
            <a:r>
              <a:rPr lang="en-US" dirty="0" smtClean="0"/>
              <a:t>=20</a:t>
            </a:r>
            <a:r>
              <a:rPr lang="en-US" dirty="0"/>
              <a:t>, in [10,30]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 rot="19759817">
            <a:off x="3649159" y="549620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64832" y="5003556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8090969">
            <a:off x="74662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8090969">
            <a:off x="1344849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8090969">
            <a:off x="1834305" y="42843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2057166" y="459890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58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V="1">
            <a:off x="4817047" y="3005359"/>
            <a:ext cx="2620370" cy="1007003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57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91150"/>
            <a:ext cx="8229600" cy="665162"/>
          </a:xfrm>
        </p:spPr>
        <p:txBody>
          <a:bodyPr/>
          <a:lstStyle/>
          <a:p>
            <a:r>
              <a:rPr lang="en-US" dirty="0" smtClean="0"/>
              <a:t>“Parameter Study” </a:t>
            </a:r>
            <a:r>
              <a:rPr lang="en-US" kern="1200" dirty="0" err="1" smtClean="0">
                <a:latin typeface="Symbol" pitchFamily="18" charset="2"/>
              </a:rPr>
              <a:t>l</a:t>
            </a:r>
            <a:r>
              <a:rPr lang="en-US" kern="1200" baseline="-25000" dirty="0" err="1" smtClean="0">
                <a:latin typeface="Tahoma" pitchFamily="34" charset="0"/>
              </a:rPr>
              <a:t>L</a:t>
            </a:r>
            <a:r>
              <a:rPr lang="en-US" dirty="0" smtClean="0"/>
              <a:t>=4, C</a:t>
            </a:r>
            <a:r>
              <a:rPr lang="en-US" baseline="-25000" dirty="0" smtClean="0"/>
              <a:t>14</a:t>
            </a:r>
            <a:r>
              <a:rPr lang="en-US" dirty="0" smtClean="0"/>
              <a:t>=0.99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 rot="18090969">
            <a:off x="5197127" y="566856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090969">
            <a:off x="4339893" y="552415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519323" y="3111689"/>
            <a:ext cx="2620370" cy="1007003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 rot="18604629">
            <a:off x="6495235" y="1958397"/>
            <a:ext cx="2117678" cy="634675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9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767941"/>
              </p:ext>
            </p:extLst>
          </p:nvPr>
        </p:nvGraphicFramePr>
        <p:xfrm>
          <a:off x="248595" y="5525448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18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5" y="5525448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773295"/>
              </p:ext>
            </p:extLst>
          </p:nvPr>
        </p:nvGraphicFramePr>
        <p:xfrm>
          <a:off x="7588086" y="5462520"/>
          <a:ext cx="14478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19" name="Equation" r:id="rId5" imgW="622080" imgH="228600" progId="Equation.3">
                  <p:embed/>
                </p:oleObj>
              </mc:Choice>
              <mc:Fallback>
                <p:oleObj name="Equation" r:id="rId5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086" y="5462520"/>
                        <a:ext cx="144780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234313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0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34785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1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985766" y="3593633"/>
            <a:ext cx="5455978" cy="602638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136655"/>
              </p:ext>
            </p:extLst>
          </p:nvPr>
        </p:nvGraphicFramePr>
        <p:xfrm>
          <a:off x="3913266" y="1880307"/>
          <a:ext cx="24066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2" name="Equation" r:id="rId11" imgW="1307880" imgH="228600" progId="Equation.3">
                  <p:embed/>
                </p:oleObj>
              </mc:Choice>
              <mc:Fallback>
                <p:oleObj name="Equation" r:id="rId11" imgW="1307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266" y="1880307"/>
                        <a:ext cx="240665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562099"/>
              </p:ext>
            </p:extLst>
          </p:nvPr>
        </p:nvGraphicFramePr>
        <p:xfrm>
          <a:off x="4161840" y="2470812"/>
          <a:ext cx="21066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3" name="Equation" r:id="rId13" imgW="1167893" imgH="253890" progId="Equation.3">
                  <p:embed/>
                </p:oleObj>
              </mc:Choice>
              <mc:Fallback>
                <p:oleObj name="Equation" r:id="rId13" imgW="1167893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840" y="2470812"/>
                        <a:ext cx="21066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945828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4" name="Equation" r:id="rId15" imgW="799753" imgH="215806" progId="Equation.3">
                  <p:embed/>
                </p:oleObj>
              </mc:Choice>
              <mc:Fallback>
                <p:oleObj name="Equation" r:id="rId15" imgW="799753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16283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5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233410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6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613125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27" name="Equation" r:id="rId21" imgW="850531" imgH="241195" progId="Equation.3">
                  <p:embed/>
                </p:oleObj>
              </mc:Choice>
              <mc:Fallback>
                <p:oleObj name="Equation" r:id="rId21" imgW="850531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52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“Parameter Study” </a:t>
            </a:r>
            <a:r>
              <a:rPr lang="en-US" kern="1200" dirty="0" smtClean="0">
                <a:latin typeface="Symbol" pitchFamily="18" charset="2"/>
              </a:rPr>
              <a:t>a</a:t>
            </a:r>
            <a:r>
              <a:rPr lang="en-US" kern="1200" baseline="-25000" dirty="0" smtClean="0">
                <a:latin typeface="Tahoma" pitchFamily="34" charset="0"/>
              </a:rPr>
              <a:t>k1</a:t>
            </a:r>
            <a:r>
              <a:rPr lang="en-US" dirty="0" smtClean="0"/>
              <a:t>=0.05, in [0.01,0.1]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 rot="18090969">
            <a:off x="6026053" y="542074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“Parameter Study” C</a:t>
            </a:r>
            <a:r>
              <a:rPr lang="en-US" baseline="-25000" dirty="0" smtClean="0"/>
              <a:t>10</a:t>
            </a:r>
            <a:r>
              <a:rPr lang="en-US" dirty="0" smtClean="0"/>
              <a:t>=6, in [3,8]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 rot="18090969">
            <a:off x="6900761" y="5796381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 C</a:t>
            </a:r>
            <a:r>
              <a:rPr lang="en-US" baseline="-25000" dirty="0" smtClean="0"/>
              <a:t>4,</a:t>
            </a:r>
            <a:r>
              <a:rPr lang="en-US" dirty="0" smtClean="0"/>
              <a:t> C</a:t>
            </a:r>
            <a:r>
              <a:rPr lang="en-US" baseline="-25000" dirty="0" smtClean="0"/>
              <a:t>6,</a:t>
            </a:r>
            <a:r>
              <a:rPr lang="en-US" dirty="0" smtClean="0"/>
              <a:t> and C</a:t>
            </a:r>
            <a:r>
              <a:rPr lang="en-US" baseline="-25000" dirty="0" smtClean="0"/>
              <a:t>8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 rot="19759817">
            <a:off x="1142327" y="517182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Left Arrow 10"/>
          <p:cNvSpPr/>
          <p:nvPr/>
        </p:nvSpPr>
        <p:spPr>
          <a:xfrm rot="19759817">
            <a:off x="1267143" y="481751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15148" y="5921766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17420" y="5801206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10734" y="5667550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 rot="19759817">
            <a:off x="3868113" y="539475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Left Arrow 15"/>
          <p:cNvSpPr/>
          <p:nvPr/>
        </p:nvSpPr>
        <p:spPr>
          <a:xfrm rot="19759817">
            <a:off x="7144084" y="554715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Left Arrow 16"/>
          <p:cNvSpPr/>
          <p:nvPr/>
        </p:nvSpPr>
        <p:spPr>
          <a:xfrm rot="19759817">
            <a:off x="7170792" y="574056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99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759" y="2311859"/>
            <a:ext cx="1951296" cy="98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Left Arrow 17"/>
          <p:cNvSpPr/>
          <p:nvPr/>
        </p:nvSpPr>
        <p:spPr>
          <a:xfrm rot="19759817">
            <a:off x="4915329" y="290323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13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415110"/>
              </p:ext>
            </p:extLst>
          </p:nvPr>
        </p:nvGraphicFramePr>
        <p:xfrm>
          <a:off x="248595" y="5525448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05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5" y="5525448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696010"/>
              </p:ext>
            </p:extLst>
          </p:nvPr>
        </p:nvGraphicFramePr>
        <p:xfrm>
          <a:off x="7588086" y="5462520"/>
          <a:ext cx="14478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06" name="Equation" r:id="rId5" imgW="622080" imgH="228600" progId="Equation.3">
                  <p:embed/>
                </p:oleObj>
              </mc:Choice>
              <mc:Fallback>
                <p:oleObj name="Equation" r:id="rId5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086" y="5462520"/>
                        <a:ext cx="144780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802239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07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01482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08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985766" y="4196271"/>
            <a:ext cx="5455978" cy="602638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842494"/>
              </p:ext>
            </p:extLst>
          </p:nvPr>
        </p:nvGraphicFramePr>
        <p:xfrm>
          <a:off x="3913266" y="1880307"/>
          <a:ext cx="24066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09" name="Equation" r:id="rId11" imgW="1307880" imgH="228600" progId="Equation.3">
                  <p:embed/>
                </p:oleObj>
              </mc:Choice>
              <mc:Fallback>
                <p:oleObj name="Equation" r:id="rId11" imgW="1307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266" y="1880307"/>
                        <a:ext cx="240665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948430"/>
              </p:ext>
            </p:extLst>
          </p:nvPr>
        </p:nvGraphicFramePr>
        <p:xfrm>
          <a:off x="4161840" y="2470812"/>
          <a:ext cx="21066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10" name="Equation" r:id="rId13" imgW="1167893" imgH="253890" progId="Equation.3">
                  <p:embed/>
                </p:oleObj>
              </mc:Choice>
              <mc:Fallback>
                <p:oleObj name="Equation" r:id="rId13" imgW="1167893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840" y="2470812"/>
                        <a:ext cx="21066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121945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11" name="Equation" r:id="rId15" imgW="799753" imgH="215806" progId="Equation.3">
                  <p:embed/>
                </p:oleObj>
              </mc:Choice>
              <mc:Fallback>
                <p:oleObj name="Equation" r:id="rId15" imgW="799753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806106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12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743610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13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816815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14" name="Equation" r:id="rId21" imgW="850531" imgH="241195" progId="Equation.3">
                  <p:embed/>
                </p:oleObj>
              </mc:Choice>
              <mc:Fallback>
                <p:oleObj name="Equation" r:id="rId21" imgW="850531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14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52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“Parameter Study” </a:t>
            </a:r>
            <a:r>
              <a:rPr lang="en-US" kern="1200" dirty="0" smtClean="0">
                <a:latin typeface="Symbol" pitchFamily="18" charset="2"/>
              </a:rPr>
              <a:t>a</a:t>
            </a:r>
            <a:r>
              <a:rPr lang="en-US" kern="1200" baseline="-25000" dirty="0" smtClean="0">
                <a:latin typeface="Tahoma" pitchFamily="34" charset="0"/>
              </a:rPr>
              <a:t>k2</a:t>
            </a:r>
            <a:r>
              <a:rPr lang="en-US" dirty="0" smtClean="0"/>
              <a:t>=0.05, in [0.01,0.1]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 rot="18090969">
            <a:off x="7691078" y="542074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954922"/>
              </p:ext>
            </p:extLst>
          </p:nvPr>
        </p:nvGraphicFramePr>
        <p:xfrm>
          <a:off x="3643553" y="2208876"/>
          <a:ext cx="2013506" cy="73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5" name="Equation" r:id="rId4" imgW="622080" imgH="228600" progId="Equation.3">
                  <p:embed/>
                </p:oleObj>
              </mc:Choice>
              <mc:Fallback>
                <p:oleObj name="Equation" r:id="rId4" imgW="62208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553" y="2208876"/>
                        <a:ext cx="2013506" cy="739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1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“Parameter Study</a:t>
            </a:r>
            <a:r>
              <a:rPr lang="en-US" dirty="0"/>
              <a:t>” </a:t>
            </a:r>
            <a:r>
              <a:rPr lang="en-US" dirty="0" smtClean="0"/>
              <a:t>h</a:t>
            </a:r>
            <a:r>
              <a:rPr lang="en-US" baseline="-25000" dirty="0" smtClean="0"/>
              <a:t>1</a:t>
            </a:r>
            <a:r>
              <a:rPr lang="en-US" dirty="0" smtClean="0"/>
              <a:t>=2, C</a:t>
            </a:r>
            <a:r>
              <a:rPr lang="en-US" baseline="-25000" dirty="0" smtClean="0"/>
              <a:t>12</a:t>
            </a:r>
            <a:r>
              <a:rPr lang="en-US" dirty="0" smtClean="0"/>
              <a:t>=0.6</a:t>
            </a:r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 rot="18155716">
            <a:off x="8419023" y="536158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Left Arrow 5"/>
          <p:cNvSpPr/>
          <p:nvPr/>
        </p:nvSpPr>
        <p:spPr>
          <a:xfrm rot="7490626">
            <a:off x="8084181" y="599422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Left Arrow 6"/>
          <p:cNvSpPr/>
          <p:nvPr/>
        </p:nvSpPr>
        <p:spPr>
          <a:xfrm rot="18090969">
            <a:off x="1290273" y="472963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09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38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3</a:t>
            </a:r>
          </a:p>
        </p:txBody>
      </p:sp>
      <p:sp>
        <p:nvSpPr>
          <p:cNvPr id="23556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just">
              <a:buFontTx/>
              <a:buNone/>
            </a:pPr>
            <a:r>
              <a:rPr lang="en-US" sz="2400" b="1" dirty="0" smtClean="0">
                <a:solidFill>
                  <a:srgbClr val="800000"/>
                </a:solidFill>
                <a:latin typeface="Tahoma" pitchFamily="34" charset="0"/>
              </a:rPr>
              <a:t>Repeat step 3 (c-e) to adjust compression data by using optimization technique</a:t>
            </a:r>
          </a:p>
        </p:txBody>
      </p:sp>
    </p:spTree>
    <p:extLst>
      <p:ext uri="{BB962C8B-B14F-4D97-AF65-F5344CB8AC3E}">
        <p14:creationId xmlns:p14="http://schemas.microsoft.com/office/powerpoint/2010/main" val="164610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307072" y="1189038"/>
            <a:ext cx="8229600" cy="3452812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Load all experimental datasets. For each dataset, establish the experiment settings (initial temperature, strain rate, stress units, etc), loading parameters, and fixed constants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.</a:t>
            </a:r>
          </a:p>
          <a:p>
            <a:pPr marL="457200" indent="-457200" algn="just">
              <a:buFont typeface="+mj-lt"/>
              <a:buAutoNum type="arabi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First fit the datasets for two different strain rates at a reference temperature. If there are different tests, fit the compression datasets first, followed by tension datasets.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Optimize </a:t>
            </a:r>
            <a:r>
              <a:rPr lang="en-US" dirty="0" smtClean="0"/>
              <a:t>C</a:t>
            </a:r>
            <a:r>
              <a:rPr lang="en-US" baseline="-25000" dirty="0"/>
              <a:t>4</a:t>
            </a:r>
            <a:r>
              <a:rPr lang="en-US" baseline="-25000" dirty="0" smtClean="0"/>
              <a:t>, </a:t>
            </a:r>
            <a:r>
              <a:rPr lang="en-US" dirty="0" smtClean="0"/>
              <a:t>C</a:t>
            </a:r>
            <a:r>
              <a:rPr lang="en-US" baseline="-25000" dirty="0" smtClean="0"/>
              <a:t>2,</a:t>
            </a:r>
            <a:r>
              <a:rPr lang="en-US" dirty="0" smtClean="0"/>
              <a:t> C</a:t>
            </a:r>
            <a:r>
              <a:rPr lang="en-US" baseline="-25000" dirty="0" smtClean="0"/>
              <a:t>6,</a:t>
            </a:r>
            <a:r>
              <a:rPr lang="en-US" dirty="0" smtClean="0"/>
              <a:t> C</a:t>
            </a:r>
            <a:r>
              <a:rPr lang="en-US" baseline="-25000" dirty="0" smtClean="0"/>
              <a:t>8,</a:t>
            </a:r>
            <a:r>
              <a:rPr lang="en-US" dirty="0"/>
              <a:t> </a:t>
            </a:r>
            <a:r>
              <a:rPr lang="en-US" dirty="0" smtClean="0"/>
              <a:t>and C</a:t>
            </a:r>
            <a:r>
              <a:rPr lang="en-US" baseline="-25000" dirty="0" smtClean="0"/>
              <a:t>10</a:t>
            </a:r>
            <a:endParaRPr lang="en-US" baseline="-25000" dirty="0"/>
          </a:p>
        </p:txBody>
      </p:sp>
      <p:sp>
        <p:nvSpPr>
          <p:cNvPr id="10" name="Left Arrow 9"/>
          <p:cNvSpPr/>
          <p:nvPr/>
        </p:nvSpPr>
        <p:spPr>
          <a:xfrm rot="19759817">
            <a:off x="1139554" y="514521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Left Arrow 10"/>
          <p:cNvSpPr/>
          <p:nvPr/>
        </p:nvSpPr>
        <p:spPr>
          <a:xfrm rot="19759817">
            <a:off x="1139553" y="481920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20315" y="5777005"/>
            <a:ext cx="200025" cy="453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358099" y="5658798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689172" y="5660580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19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914650"/>
            <a:ext cx="245745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9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298" y="2762250"/>
            <a:ext cx="26479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Left Arrow 14"/>
          <p:cNvSpPr/>
          <p:nvPr/>
        </p:nvSpPr>
        <p:spPr>
          <a:xfrm rot="19759817">
            <a:off x="4600923" y="355996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19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7" y="914400"/>
            <a:ext cx="8484624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eft Arrow 15"/>
          <p:cNvSpPr/>
          <p:nvPr/>
        </p:nvSpPr>
        <p:spPr>
          <a:xfrm rot="19759817">
            <a:off x="3911728" y="543233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Left Arrow 16"/>
          <p:cNvSpPr/>
          <p:nvPr/>
        </p:nvSpPr>
        <p:spPr>
          <a:xfrm rot="19759817">
            <a:off x="5557350" y="544300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Left Arrow 17"/>
          <p:cNvSpPr/>
          <p:nvPr/>
        </p:nvSpPr>
        <p:spPr>
          <a:xfrm rot="19759817">
            <a:off x="7239947" y="569906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1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4</a:t>
            </a:r>
            <a:endParaRPr lang="en-US" b="0" i="1" dirty="0" smtClean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3956168"/>
          </a:xfrm>
        </p:spPr>
        <p:txBody>
          <a:bodyPr/>
          <a:lstStyle/>
          <a:p>
            <a:pPr marL="457200" indent="-457200" algn="just">
              <a:buFont typeface="+mj-lt"/>
              <a:buAutoNum type="arabicPeriod" startAt="4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Restore second dataset (or other datasets available for the same temperature). </a:t>
            </a:r>
          </a:p>
          <a:p>
            <a:pPr marL="457200" indent="-457200">
              <a:buFontTx/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40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Restore PC2</a:t>
            </a:r>
            <a:endParaRPr lang="en-US" dirty="0"/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>
            <a:off x="2113956" y="127039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2113956" y="154624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29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1253" y="1945537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Left Arrow 7"/>
          <p:cNvSpPr/>
          <p:nvPr/>
        </p:nvSpPr>
        <p:spPr>
          <a:xfrm rot="6145736">
            <a:off x="1145174" y="154623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29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839727" y="2065982"/>
            <a:ext cx="1617751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Left-click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Left Arrow 12"/>
          <p:cNvSpPr/>
          <p:nvPr/>
        </p:nvSpPr>
        <p:spPr>
          <a:xfrm rot="3849354">
            <a:off x="2403648" y="166668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29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5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>
            <a:off x="2113956" y="127039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2113956" y="164193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40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Restore PC3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 rot="6145736">
            <a:off x="1145174" y="154623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1253" y="1945537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140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Left Arrow 12"/>
          <p:cNvSpPr/>
          <p:nvPr/>
        </p:nvSpPr>
        <p:spPr>
          <a:xfrm rot="3849354">
            <a:off x="2403648" y="166668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839727" y="2065982"/>
            <a:ext cx="1617751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Left-click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140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82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13" grpId="0" animBg="1"/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Title 1"/>
          <p:cNvSpPr>
            <a:spLocks noGrp="1"/>
          </p:cNvSpPr>
          <p:nvPr>
            <p:ph type="title"/>
          </p:nvPr>
        </p:nvSpPr>
        <p:spPr>
          <a:xfrm>
            <a:off x="431800" y="31750"/>
            <a:ext cx="8229600" cy="665163"/>
          </a:xfrm>
        </p:spPr>
        <p:txBody>
          <a:bodyPr/>
          <a:lstStyle/>
          <a:p>
            <a:pPr algn="l"/>
            <a:r>
              <a:rPr lang="en-US" smtClean="0"/>
              <a:t>Step 3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96888" y="896938"/>
            <a:ext cx="8229600" cy="3756025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datasets, adjust the constants groups as follows: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</a:t>
            </a:r>
            <a:r>
              <a:rPr lang="en-US" sz="2400" b="1" dirty="0">
                <a:solidFill>
                  <a:srgbClr val="800000"/>
                </a:solidFill>
                <a:latin typeface="Tahoma"/>
              </a:rPr>
              <a:t>2</a:t>
            </a: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718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38138" y="4876733"/>
            <a:ext cx="59073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a large variety of thermoplastics </a:t>
            </a:r>
          </a:p>
        </p:txBody>
      </p:sp>
      <p:graphicFrame>
        <p:nvGraphicFramePr>
          <p:cNvPr id="717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267420"/>
              </p:ext>
            </p:extLst>
          </p:nvPr>
        </p:nvGraphicFramePr>
        <p:xfrm>
          <a:off x="248595" y="5525448"/>
          <a:ext cx="3043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4" name="Equation" r:id="rId3" imgW="1307880" imgH="177480" progId="Equation.3">
                  <p:embed/>
                </p:oleObj>
              </mc:Choice>
              <mc:Fallback>
                <p:oleObj name="Equation" r:id="rId3" imgW="1307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5" y="5525448"/>
                        <a:ext cx="3043238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554882"/>
              </p:ext>
            </p:extLst>
          </p:nvPr>
        </p:nvGraphicFramePr>
        <p:xfrm>
          <a:off x="7588086" y="5462520"/>
          <a:ext cx="14478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5" name="Equation" r:id="rId5" imgW="622080" imgH="228600" progId="Equation.3">
                  <p:embed/>
                </p:oleObj>
              </mc:Choice>
              <mc:Fallback>
                <p:oleObj name="Equation" r:id="rId5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086" y="5462520"/>
                        <a:ext cx="144780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545746"/>
              </p:ext>
            </p:extLst>
          </p:nvPr>
        </p:nvGraphicFramePr>
        <p:xfrm>
          <a:off x="5195724" y="5408545"/>
          <a:ext cx="11239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6" name="Equation" r:id="rId7" imgW="482400" imgH="241200" progId="Equation.3">
                  <p:embed/>
                </p:oleObj>
              </mc:Choice>
              <mc:Fallback>
                <p:oleObj name="Equation" r:id="rId7" imgW="482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724" y="5408545"/>
                        <a:ext cx="112395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768816"/>
              </p:ext>
            </p:extLst>
          </p:nvPr>
        </p:nvGraphicFramePr>
        <p:xfrm>
          <a:off x="6276811" y="5472045"/>
          <a:ext cx="13509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7" name="Equation" r:id="rId9" imgW="660240" imgH="241200" progId="Equation.3">
                  <p:embed/>
                </p:oleObj>
              </mc:Choice>
              <mc:Fallback>
                <p:oleObj name="Equation" r:id="rId9" imgW="660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6811" y="5472045"/>
                        <a:ext cx="135096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985766" y="2934269"/>
            <a:ext cx="5455978" cy="1864640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922085"/>
              </p:ext>
            </p:extLst>
          </p:nvPr>
        </p:nvGraphicFramePr>
        <p:xfrm>
          <a:off x="3913266" y="1880307"/>
          <a:ext cx="24066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8" name="Equation" r:id="rId11" imgW="1307880" imgH="228600" progId="Equation.3">
                  <p:embed/>
                </p:oleObj>
              </mc:Choice>
              <mc:Fallback>
                <p:oleObj name="Equation" r:id="rId11" imgW="1307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266" y="1880307"/>
                        <a:ext cx="240665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426825"/>
              </p:ext>
            </p:extLst>
          </p:nvPr>
        </p:nvGraphicFramePr>
        <p:xfrm>
          <a:off x="4161840" y="2470812"/>
          <a:ext cx="21066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19" name="Equation" r:id="rId13" imgW="1167893" imgH="253890" progId="Equation.3">
                  <p:embed/>
                </p:oleObj>
              </mc:Choice>
              <mc:Fallback>
                <p:oleObj name="Equation" r:id="rId13" imgW="1167893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840" y="2470812"/>
                        <a:ext cx="21066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631205"/>
              </p:ext>
            </p:extLst>
          </p:nvPr>
        </p:nvGraphicFramePr>
        <p:xfrm>
          <a:off x="4266882" y="3003170"/>
          <a:ext cx="19240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20" name="Equation" r:id="rId15" imgW="799753" imgH="215806" progId="Equation.3">
                  <p:embed/>
                </p:oleObj>
              </mc:Choice>
              <mc:Fallback>
                <p:oleObj name="Equation" r:id="rId15" imgW="799753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882" y="3003170"/>
                        <a:ext cx="192405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550561"/>
              </p:ext>
            </p:extLst>
          </p:nvPr>
        </p:nvGraphicFramePr>
        <p:xfrm>
          <a:off x="4251064" y="3694778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21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064" y="3694778"/>
                        <a:ext cx="205581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16500"/>
              </p:ext>
            </p:extLst>
          </p:nvPr>
        </p:nvGraphicFramePr>
        <p:xfrm>
          <a:off x="4404483" y="429938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22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83" y="4299381"/>
                        <a:ext cx="1641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315895"/>
              </p:ext>
            </p:extLst>
          </p:nvPr>
        </p:nvGraphicFramePr>
        <p:xfrm>
          <a:off x="3291831" y="5440718"/>
          <a:ext cx="1979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323" name="Equation" r:id="rId21" imgW="850531" imgH="241195" progId="Equation.3">
                  <p:embed/>
                </p:oleObj>
              </mc:Choice>
              <mc:Fallback>
                <p:oleObj name="Equation" r:id="rId21" imgW="850531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1831" y="5440718"/>
                        <a:ext cx="19796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 flipH="1">
            <a:off x="6441744" y="3635756"/>
            <a:ext cx="2388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+mj-lt"/>
              </a:rPr>
              <a:t>Optimization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88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173038"/>
            <a:ext cx="8286704" cy="665162"/>
          </a:xfrm>
        </p:spPr>
        <p:txBody>
          <a:bodyPr/>
          <a:lstStyle/>
          <a:p>
            <a:r>
              <a:rPr lang="en-US" dirty="0" smtClean="0"/>
              <a:t>“Optimize” </a:t>
            </a:r>
            <a:r>
              <a:rPr lang="en-US" dirty="0"/>
              <a:t>C</a:t>
            </a:r>
            <a:r>
              <a:rPr lang="en-US" baseline="-25000" dirty="0"/>
              <a:t>4, </a:t>
            </a:r>
            <a:r>
              <a:rPr lang="en-US" kern="1200" dirty="0" err="1" smtClean="0">
                <a:latin typeface="Symbol" pitchFamily="18" charset="2"/>
              </a:rPr>
              <a:t>l</a:t>
            </a:r>
            <a:r>
              <a:rPr lang="en-US" kern="1200" baseline="-25000" dirty="0" err="1" smtClean="0">
                <a:latin typeface="Tahoma" pitchFamily="34" charset="0"/>
              </a:rPr>
              <a:t>L</a:t>
            </a:r>
            <a:r>
              <a:rPr lang="en-US" baseline="-25000" dirty="0"/>
              <a:t> , </a:t>
            </a:r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baseline="-25000" dirty="0"/>
              <a:t>,</a:t>
            </a:r>
            <a:r>
              <a:rPr lang="en-US" dirty="0"/>
              <a:t> </a:t>
            </a:r>
            <a:r>
              <a:rPr lang="en-US" dirty="0" smtClean="0"/>
              <a:t>h</a:t>
            </a:r>
            <a:r>
              <a:rPr lang="en-US" baseline="-25000" dirty="0" smtClean="0"/>
              <a:t>0, </a:t>
            </a:r>
            <a:r>
              <a:rPr lang="en-US" dirty="0" smtClean="0"/>
              <a:t>C</a:t>
            </a:r>
            <a:r>
              <a:rPr lang="en-US" baseline="-25000" dirty="0" smtClean="0"/>
              <a:t>6</a:t>
            </a:r>
            <a:r>
              <a:rPr lang="en-US" baseline="-25000" dirty="0"/>
              <a:t>,</a:t>
            </a:r>
            <a:r>
              <a:rPr lang="en-US" dirty="0"/>
              <a:t> C</a:t>
            </a:r>
            <a:r>
              <a:rPr lang="en-US" baseline="-25000" dirty="0"/>
              <a:t>8,</a:t>
            </a:r>
            <a:r>
              <a:rPr lang="en-US" dirty="0"/>
              <a:t> </a:t>
            </a:r>
            <a:r>
              <a:rPr lang="en-US" dirty="0" smtClean="0"/>
              <a:t>C</a:t>
            </a:r>
            <a:r>
              <a:rPr lang="en-US" baseline="-25000" dirty="0" smtClean="0"/>
              <a:t>10, </a:t>
            </a:r>
            <a:r>
              <a:rPr lang="en-US" dirty="0" smtClean="0"/>
              <a:t>h</a:t>
            </a:r>
            <a:r>
              <a:rPr lang="en-US" baseline="-25000" dirty="0" smtClean="0"/>
              <a:t>1, </a:t>
            </a:r>
            <a:r>
              <a:rPr lang="en-US" dirty="0" smtClean="0"/>
              <a:t>C</a:t>
            </a:r>
            <a:r>
              <a:rPr lang="en-US" baseline="-25000" dirty="0" smtClean="0"/>
              <a:t>12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 rot="19759817">
            <a:off x="1251425" y="522516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Left Arrow 11"/>
          <p:cNvSpPr/>
          <p:nvPr/>
        </p:nvSpPr>
        <p:spPr>
          <a:xfrm rot="19759817">
            <a:off x="1185576" y="4841452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10189" y="5657212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520751" y="5774087"/>
            <a:ext cx="200025" cy="161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358445" y="5642033"/>
            <a:ext cx="200025" cy="1582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671461" y="5610134"/>
            <a:ext cx="200025" cy="380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07603" y="5612033"/>
            <a:ext cx="200025" cy="6213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 rot="19759817">
            <a:off x="3828532" y="5307432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Left Arrow 18"/>
          <p:cNvSpPr/>
          <p:nvPr/>
        </p:nvSpPr>
        <p:spPr>
          <a:xfrm rot="19759817">
            <a:off x="4659951" y="547040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Left Arrow 19"/>
          <p:cNvSpPr/>
          <p:nvPr/>
        </p:nvSpPr>
        <p:spPr>
          <a:xfrm rot="19759817">
            <a:off x="5475901" y="538441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Left Arrow 20"/>
          <p:cNvSpPr/>
          <p:nvPr/>
        </p:nvSpPr>
        <p:spPr>
          <a:xfrm rot="19759817">
            <a:off x="7136538" y="537756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Left Arrow 21"/>
          <p:cNvSpPr/>
          <p:nvPr/>
        </p:nvSpPr>
        <p:spPr>
          <a:xfrm rot="13082057">
            <a:off x="8255800" y="5352711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50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914650"/>
            <a:ext cx="1832350" cy="76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2762250"/>
            <a:ext cx="2136833" cy="107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Left Arrow 22"/>
          <p:cNvSpPr/>
          <p:nvPr/>
        </p:nvSpPr>
        <p:spPr>
          <a:xfrm rot="19759817">
            <a:off x="4456134" y="340332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50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2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542260" y="5504498"/>
            <a:ext cx="8329226" cy="728864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5</a:t>
            </a:r>
          </a:p>
        </p:txBody>
      </p:sp>
      <p:sp>
        <p:nvSpPr>
          <p:cNvPr id="6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075284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5. Fit the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parameters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u="sng" dirty="0" smtClean="0">
                <a:solidFill>
                  <a:srgbClr val="800000"/>
                </a:solidFill>
                <a:latin typeface="+mj-lt"/>
              </a:rPr>
              <a:t>different temperatures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lvl="1" algn="just">
              <a:defRPr/>
            </a:pPr>
            <a:endParaRPr lang="en-US" sz="20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2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257065"/>
              </p:ext>
            </p:extLst>
          </p:nvPr>
        </p:nvGraphicFramePr>
        <p:xfrm>
          <a:off x="4170990" y="2106908"/>
          <a:ext cx="5143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2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0990" y="2106908"/>
                        <a:ext cx="51435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973657"/>
              </p:ext>
            </p:extLst>
          </p:nvPr>
        </p:nvGraphicFramePr>
        <p:xfrm>
          <a:off x="4180515" y="2922883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3"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0515" y="2922883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124506"/>
              </p:ext>
            </p:extLst>
          </p:nvPr>
        </p:nvGraphicFramePr>
        <p:xfrm>
          <a:off x="3891590" y="3816645"/>
          <a:ext cx="12525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4" name="Equation" r:id="rId7" imgW="520560" imgH="203040" progId="Equation.3">
                  <p:embed/>
                </p:oleObj>
              </mc:Choice>
              <mc:Fallback>
                <p:oleObj name="Equation" r:id="rId7" imgW="520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1590" y="3816645"/>
                        <a:ext cx="12525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472640"/>
              </p:ext>
            </p:extLst>
          </p:nvPr>
        </p:nvGraphicFramePr>
        <p:xfrm>
          <a:off x="3934453" y="4754858"/>
          <a:ext cx="1228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5" name="Equation" r:id="rId9" imgW="698400" imgH="203040" progId="Equation.3">
                  <p:embed/>
                </p:oleObj>
              </mc:Choice>
              <mc:Fallback>
                <p:oleObj name="Equation" r:id="rId9" imgW="698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4453" y="4754858"/>
                        <a:ext cx="1228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11451"/>
              </p:ext>
            </p:extLst>
          </p:nvPr>
        </p:nvGraphicFramePr>
        <p:xfrm>
          <a:off x="4197978" y="5591470"/>
          <a:ext cx="684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6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7978" y="5591470"/>
                        <a:ext cx="684212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 PC2, </a:t>
            </a:r>
            <a:r>
              <a:rPr lang="en-US" dirty="0" smtClean="0"/>
              <a:t>PC3; Restore PC4, PC5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2857960" y="142081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60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796" y="1149203"/>
            <a:ext cx="3500327" cy="29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Left Arrow 9"/>
          <p:cNvSpPr/>
          <p:nvPr/>
        </p:nvSpPr>
        <p:spPr>
          <a:xfrm rot="18090969">
            <a:off x="3709694" y="142081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Left Arrow 12"/>
          <p:cNvSpPr/>
          <p:nvPr/>
        </p:nvSpPr>
        <p:spPr>
          <a:xfrm rot="18090969">
            <a:off x="2411180" y="3625282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60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48462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5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5</a:t>
            </a:r>
          </a:p>
        </p:txBody>
      </p:sp>
      <p:sp>
        <p:nvSpPr>
          <p:cNvPr id="6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075284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5. Fit the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parameters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</a:t>
            </a:r>
            <a:r>
              <a:rPr lang="en-US" sz="2400" b="1" u="sng" dirty="0" smtClean="0">
                <a:solidFill>
                  <a:srgbClr val="800000"/>
                </a:solidFill>
                <a:latin typeface="+mj-lt"/>
              </a:rPr>
              <a:t>different temperatures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lvl="1" algn="just">
              <a:defRPr/>
            </a:pPr>
            <a:r>
              <a:rPr lang="en-US" sz="2000" b="1" kern="1200" dirty="0" smtClean="0">
                <a:solidFill>
                  <a:srgbClr val="800000"/>
                </a:solidFill>
                <a:latin typeface="+mj-lt"/>
              </a:rPr>
              <a:t>E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1</a:t>
            </a:r>
            <a:r>
              <a:rPr lang="en-US" sz="2000" b="1" dirty="0">
                <a:solidFill>
                  <a:srgbClr val="800000"/>
                </a:solidFill>
                <a:latin typeface="+mj-lt"/>
              </a:rPr>
              <a:t>=-1.5, in [-10,0]</a:t>
            </a:r>
            <a:endParaRPr lang="en-US" sz="20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lvl="1" algn="just">
              <a:defRPr/>
            </a:pPr>
            <a:endParaRPr lang="en-US" sz="20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hardening 1</a:t>
            </a:r>
          </a:p>
          <a:p>
            <a:pPr lvl="1" algn="just">
              <a:defRPr/>
            </a:pP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C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1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=-0.05</a:t>
            </a:r>
            <a:r>
              <a:rPr lang="en-US" sz="2000" b="1" dirty="0">
                <a:solidFill>
                  <a:srgbClr val="800000"/>
                </a:solidFill>
                <a:latin typeface="+mj-lt"/>
              </a:rPr>
              <a:t>, in [-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1,0]</a:t>
            </a:r>
            <a:endParaRPr lang="en-US" sz="20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softening</a:t>
            </a:r>
          </a:p>
          <a:p>
            <a:pPr lvl="1" algn="just">
              <a:defRPr/>
            </a:pPr>
            <a:r>
              <a:rPr lang="en-US" sz="2000" b="1" kern="1200" dirty="0" smtClean="0">
                <a:solidFill>
                  <a:srgbClr val="800000"/>
                </a:solidFill>
                <a:latin typeface="+mj-lt"/>
              </a:rPr>
              <a:t>C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7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=0; </a:t>
            </a:r>
            <a:r>
              <a:rPr lang="en-US" sz="2000" b="1" kern="1200" dirty="0" smtClean="0">
                <a:solidFill>
                  <a:srgbClr val="800000"/>
                </a:solidFill>
                <a:latin typeface="+mj-lt"/>
              </a:rPr>
              <a:t>C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5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=-0.0001, </a:t>
            </a:r>
            <a:r>
              <a:rPr lang="en-US" sz="2000" b="1" kern="1200" dirty="0" smtClean="0">
                <a:solidFill>
                  <a:srgbClr val="800000"/>
                </a:solidFill>
                <a:latin typeface="+mj-lt"/>
              </a:rPr>
              <a:t>C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9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=-0.001, in </a:t>
            </a:r>
            <a:r>
              <a:rPr lang="en-US" sz="2000" b="1" dirty="0">
                <a:solidFill>
                  <a:srgbClr val="800000"/>
                </a:solidFill>
                <a:latin typeface="+mj-lt"/>
              </a:rPr>
              <a:t>[-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1,0]</a:t>
            </a:r>
            <a:endParaRPr lang="en-US" sz="20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2</a:t>
            </a:r>
          </a:p>
          <a:p>
            <a:pPr lvl="1" algn="just">
              <a:defRPr/>
            </a:pPr>
            <a:r>
              <a:rPr lang="en-US" sz="2000" b="1" dirty="0">
                <a:solidFill>
                  <a:srgbClr val="800000"/>
                </a:solidFill>
                <a:latin typeface="+mj-lt"/>
              </a:rPr>
              <a:t>“Parameter Study” </a:t>
            </a:r>
            <a:r>
              <a:rPr lang="en-US" sz="2000" b="1" kern="1200" dirty="0" smtClean="0">
                <a:solidFill>
                  <a:srgbClr val="800000"/>
                </a:solidFill>
                <a:latin typeface="+mj-lt"/>
              </a:rPr>
              <a:t>C</a:t>
            </a:r>
            <a:r>
              <a:rPr lang="en-US" sz="2000" b="1" kern="1200" baseline="-25000" dirty="0" smtClean="0">
                <a:solidFill>
                  <a:srgbClr val="800000"/>
                </a:solidFill>
                <a:latin typeface="+mj-lt"/>
              </a:rPr>
              <a:t>11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=-0.001, </a:t>
            </a:r>
            <a:r>
              <a:rPr lang="en-US" sz="2000" b="1" dirty="0">
                <a:solidFill>
                  <a:srgbClr val="800000"/>
                </a:solidFill>
                <a:latin typeface="+mj-lt"/>
              </a:rPr>
              <a:t>in [-</a:t>
            </a:r>
            <a:r>
              <a:rPr lang="en-US" sz="2000" b="1" dirty="0" smtClean="0">
                <a:solidFill>
                  <a:srgbClr val="800000"/>
                </a:solidFill>
                <a:latin typeface="+mj-lt"/>
              </a:rPr>
              <a:t>1,0]</a:t>
            </a:r>
            <a:endParaRPr lang="en-US" sz="2000" b="1" dirty="0">
              <a:solidFill>
                <a:srgbClr val="800000"/>
              </a:solidFill>
              <a:latin typeface="+mj-lt"/>
            </a:endParaRP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068115"/>
              </p:ext>
            </p:extLst>
          </p:nvPr>
        </p:nvGraphicFramePr>
        <p:xfrm>
          <a:off x="4170990" y="2106908"/>
          <a:ext cx="5143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9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0990" y="2106908"/>
                        <a:ext cx="51435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102826"/>
              </p:ext>
            </p:extLst>
          </p:nvPr>
        </p:nvGraphicFramePr>
        <p:xfrm>
          <a:off x="4180515" y="2922883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0"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0515" y="2922883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204470"/>
              </p:ext>
            </p:extLst>
          </p:nvPr>
        </p:nvGraphicFramePr>
        <p:xfrm>
          <a:off x="3880958" y="3657156"/>
          <a:ext cx="12525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1" name="Equation" r:id="rId7" imgW="520560" imgH="203040" progId="Equation.3">
                  <p:embed/>
                </p:oleObj>
              </mc:Choice>
              <mc:Fallback>
                <p:oleObj name="Equation" r:id="rId7" imgW="520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958" y="3657156"/>
                        <a:ext cx="12525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813109"/>
              </p:ext>
            </p:extLst>
          </p:nvPr>
        </p:nvGraphicFramePr>
        <p:xfrm>
          <a:off x="3870658" y="4531574"/>
          <a:ext cx="1228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2" name="Equation" r:id="rId9" imgW="698400" imgH="203040" progId="Equation.3">
                  <p:embed/>
                </p:oleObj>
              </mc:Choice>
              <mc:Fallback>
                <p:oleObj name="Equation" r:id="rId9" imgW="698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0658" y="4531574"/>
                        <a:ext cx="1228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582414"/>
              </p:ext>
            </p:extLst>
          </p:nvPr>
        </p:nvGraphicFramePr>
        <p:xfrm>
          <a:off x="3974694" y="5325656"/>
          <a:ext cx="684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3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4694" y="5325656"/>
                        <a:ext cx="684212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42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5</a:t>
            </a:r>
          </a:p>
        </p:txBody>
      </p:sp>
      <p:sp>
        <p:nvSpPr>
          <p:cNvPr id="6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075284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5. Fit the parameter for different temperatures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2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897021"/>
              </p:ext>
            </p:extLst>
          </p:nvPr>
        </p:nvGraphicFramePr>
        <p:xfrm>
          <a:off x="5064125" y="2043113"/>
          <a:ext cx="5143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1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25" y="2043113"/>
                        <a:ext cx="51435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551094"/>
              </p:ext>
            </p:extLst>
          </p:nvPr>
        </p:nvGraphicFramePr>
        <p:xfrm>
          <a:off x="5073650" y="2859088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2"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3650" y="2859088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77230"/>
              </p:ext>
            </p:extLst>
          </p:nvPr>
        </p:nvGraphicFramePr>
        <p:xfrm>
          <a:off x="4784725" y="3752850"/>
          <a:ext cx="12525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3" name="Equation" r:id="rId7" imgW="520560" imgH="203040" progId="Equation.3">
                  <p:embed/>
                </p:oleObj>
              </mc:Choice>
              <mc:Fallback>
                <p:oleObj name="Equation" r:id="rId7" imgW="520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725" y="3752850"/>
                        <a:ext cx="12525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406636"/>
              </p:ext>
            </p:extLst>
          </p:nvPr>
        </p:nvGraphicFramePr>
        <p:xfrm>
          <a:off x="4827588" y="4691063"/>
          <a:ext cx="1228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4" name="Equation" r:id="rId9" imgW="698400" imgH="203040" progId="Equation.3">
                  <p:embed/>
                </p:oleObj>
              </mc:Choice>
              <mc:Fallback>
                <p:oleObj name="Equation" r:id="rId9" imgW="698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4691063"/>
                        <a:ext cx="1228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792167"/>
              </p:ext>
            </p:extLst>
          </p:nvPr>
        </p:nvGraphicFramePr>
        <p:xfrm>
          <a:off x="5091113" y="5527675"/>
          <a:ext cx="684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5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1113" y="5527675"/>
                        <a:ext cx="684212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835640" y="1897040"/>
            <a:ext cx="4937363" cy="832513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Typical sequence of steps </a:t>
            </a:r>
            <a:r>
              <a:rPr lang="en-US" b="0" i="1" dirty="0" smtClean="0"/>
              <a:t>(</a:t>
            </a:r>
            <a:r>
              <a:rPr lang="en-US" b="0" i="1" dirty="0" err="1" smtClean="0"/>
              <a:t>cont</a:t>
            </a:r>
            <a:r>
              <a:rPr lang="en-US" b="0" i="1" dirty="0" smtClean="0"/>
              <a:t>)</a:t>
            </a:r>
            <a:endParaRPr lang="en-US" dirty="0" smtClean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225410"/>
          </a:xfrm>
        </p:spPr>
        <p:txBody>
          <a:bodyPr/>
          <a:lstStyle/>
          <a:p>
            <a:pPr marL="457200" indent="-457200">
              <a:buFontTx/>
              <a:buAutoNum type="arabicPeriod" startAt="3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the first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datasets,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adjust the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parameter groups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as follows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:</a:t>
            </a:r>
          </a:p>
          <a:p>
            <a:pPr marL="457200" indent="-457200">
              <a:buFontTx/>
              <a:buAutoNum type="arabicPeriod" startAt="3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</a:t>
            </a:r>
            <a:r>
              <a:rPr lang="en-US" sz="2400" b="1" dirty="0">
                <a:solidFill>
                  <a:srgbClr val="800000"/>
                </a:solidFill>
                <a:latin typeface="+mj-lt"/>
              </a:rPr>
              <a:t>hardening 1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marL="457200" indent="-457200">
              <a:buFont typeface="+mj-lt"/>
              <a:buAutoNum type="alphaLcPeriod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ahoma"/>
              </a:rPr>
              <a:t>Strain hardening 2</a:t>
            </a:r>
          </a:p>
        </p:txBody>
      </p:sp>
      <p:sp>
        <p:nvSpPr>
          <p:cNvPr id="10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33426"/>
              </p:ext>
            </p:extLst>
          </p:nvPr>
        </p:nvGraphicFramePr>
        <p:xfrm>
          <a:off x="4327525" y="2479849"/>
          <a:ext cx="19859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" name="Equation" r:id="rId3" imgW="1079280" imgH="203040" progId="Equation.3">
                  <p:embed/>
                </p:oleObj>
              </mc:Choice>
              <mc:Fallback>
                <p:oleObj name="Equation" r:id="rId3" imgW="1079280" imgH="20304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7525" y="2479849"/>
                        <a:ext cx="1985963" cy="403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299466"/>
              </p:ext>
            </p:extLst>
          </p:nvPr>
        </p:nvGraphicFramePr>
        <p:xfrm>
          <a:off x="4285395" y="3248175"/>
          <a:ext cx="2105734" cy="47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" name="Equation" r:id="rId5" imgW="1167893" imgH="253890" progId="Equation.3">
                  <p:embed/>
                </p:oleObj>
              </mc:Choice>
              <mc:Fallback>
                <p:oleObj name="Equation" r:id="rId5" imgW="1167893" imgH="25389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395" y="3248175"/>
                        <a:ext cx="2105734" cy="475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08846"/>
              </p:ext>
            </p:extLst>
          </p:nvPr>
        </p:nvGraphicFramePr>
        <p:xfrm>
          <a:off x="4449167" y="4176221"/>
          <a:ext cx="1924594" cy="47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" name="Equation" r:id="rId7" imgW="799753" imgH="215806" progId="Equation.3">
                  <p:embed/>
                </p:oleObj>
              </mc:Choice>
              <mc:Fallback>
                <p:oleObj name="Equation" r:id="rId7" imgW="799753" imgH="215806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9167" y="4176221"/>
                        <a:ext cx="1924594" cy="475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950524"/>
              </p:ext>
            </p:extLst>
          </p:nvPr>
        </p:nvGraphicFramePr>
        <p:xfrm>
          <a:off x="4414838" y="5127799"/>
          <a:ext cx="2055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" name="Equation" r:id="rId9" imgW="1168200" imgH="203040" progId="Equation.3">
                  <p:embed/>
                </p:oleObj>
              </mc:Choice>
              <mc:Fallback>
                <p:oleObj name="Equation" r:id="rId9" imgW="1168200" imgH="20304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4838" y="5127799"/>
                        <a:ext cx="2055812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098620"/>
              </p:ext>
            </p:extLst>
          </p:nvPr>
        </p:nvGraphicFramePr>
        <p:xfrm>
          <a:off x="4613275" y="5964411"/>
          <a:ext cx="1641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" name="Equation" r:id="rId11" imgW="761760" imgH="203040" progId="Equation.3">
                  <p:embed/>
                </p:oleObj>
              </mc:Choice>
              <mc:Fallback>
                <p:oleObj name="Equation" r:id="rId11" imgW="761760" imgH="2030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3275" y="5964411"/>
                        <a:ext cx="1641475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“Parameter Study” </a:t>
            </a:r>
            <a:r>
              <a:rPr lang="en-US" kern="1200" dirty="0" smtClean="0"/>
              <a:t>E</a:t>
            </a:r>
            <a:r>
              <a:rPr lang="en-US" kern="1200" baseline="-25000" dirty="0"/>
              <a:t>1</a:t>
            </a:r>
            <a:r>
              <a:rPr lang="en-US" dirty="0" smtClean="0"/>
              <a:t>=-1.5, in [-10,0]</a:t>
            </a:r>
            <a:endParaRPr lang="en-US" dirty="0"/>
          </a:p>
        </p:txBody>
      </p:sp>
      <p:pic>
        <p:nvPicPr>
          <p:cNvPr id="2170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26259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67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5</a:t>
            </a:r>
          </a:p>
        </p:txBody>
      </p:sp>
      <p:sp>
        <p:nvSpPr>
          <p:cNvPr id="6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075284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5. Fit the parameter for different temperatures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2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873651"/>
              </p:ext>
            </p:extLst>
          </p:nvPr>
        </p:nvGraphicFramePr>
        <p:xfrm>
          <a:off x="5064125" y="2043113"/>
          <a:ext cx="5143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5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25" y="2043113"/>
                        <a:ext cx="51435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821512"/>
              </p:ext>
            </p:extLst>
          </p:nvPr>
        </p:nvGraphicFramePr>
        <p:xfrm>
          <a:off x="5073650" y="2859088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6"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3650" y="2859088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296110"/>
              </p:ext>
            </p:extLst>
          </p:nvPr>
        </p:nvGraphicFramePr>
        <p:xfrm>
          <a:off x="4784725" y="3752850"/>
          <a:ext cx="12525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7" name="Equation" r:id="rId7" imgW="520560" imgH="203040" progId="Equation.3">
                  <p:embed/>
                </p:oleObj>
              </mc:Choice>
              <mc:Fallback>
                <p:oleObj name="Equation" r:id="rId7" imgW="520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725" y="3752850"/>
                        <a:ext cx="12525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21634"/>
              </p:ext>
            </p:extLst>
          </p:nvPr>
        </p:nvGraphicFramePr>
        <p:xfrm>
          <a:off x="4827588" y="4691063"/>
          <a:ext cx="1228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8" name="Equation" r:id="rId9" imgW="698400" imgH="203040" progId="Equation.3">
                  <p:embed/>
                </p:oleObj>
              </mc:Choice>
              <mc:Fallback>
                <p:oleObj name="Equation" r:id="rId9" imgW="698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4691063"/>
                        <a:ext cx="1228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931187"/>
              </p:ext>
            </p:extLst>
          </p:nvPr>
        </p:nvGraphicFramePr>
        <p:xfrm>
          <a:off x="5091113" y="5527675"/>
          <a:ext cx="684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29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1113" y="5527675"/>
                        <a:ext cx="684212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835640" y="2715906"/>
            <a:ext cx="4937363" cy="832513"/>
          </a:xfrm>
          <a:prstGeom prst="round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</a:t>
            </a:r>
            <a:r>
              <a:rPr lang="en-US" dirty="0" smtClean="0"/>
              <a:t>dependence: C</a:t>
            </a:r>
            <a:r>
              <a:rPr lang="en-US" baseline="-25000" dirty="0" smtClean="0"/>
              <a:t>3,</a:t>
            </a:r>
            <a:r>
              <a:rPr lang="en-US" dirty="0" smtClean="0"/>
              <a:t> C</a:t>
            </a:r>
            <a:r>
              <a:rPr lang="en-US" baseline="-25000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6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/>
              <a:t>Parameter Study” </a:t>
            </a:r>
            <a:r>
              <a:rPr lang="en-US" kern="1200" dirty="0"/>
              <a:t>C</a:t>
            </a:r>
            <a:r>
              <a:rPr lang="en-US" kern="1200" baseline="-25000" dirty="0"/>
              <a:t>1</a:t>
            </a:r>
            <a:r>
              <a:rPr lang="en-US" dirty="0"/>
              <a:t>=-0.05 in [-1;0]</a:t>
            </a:r>
            <a:endParaRPr lang="en-US" dirty="0"/>
          </a:p>
        </p:txBody>
      </p:sp>
      <p:pic>
        <p:nvPicPr>
          <p:cNvPr id="2191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26259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33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73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Left Arrow 14"/>
          <p:cNvSpPr/>
          <p:nvPr/>
        </p:nvSpPr>
        <p:spPr>
          <a:xfrm rot="19759817">
            <a:off x="5458420" y="542193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Left Arrow 15"/>
          <p:cNvSpPr/>
          <p:nvPr/>
        </p:nvSpPr>
        <p:spPr>
          <a:xfrm rot="19759817">
            <a:off x="4668761" y="544712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Left Arrow 19"/>
          <p:cNvSpPr/>
          <p:nvPr/>
        </p:nvSpPr>
        <p:spPr>
          <a:xfrm rot="19759817">
            <a:off x="7068826" y="545907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Left Arrow 20"/>
          <p:cNvSpPr/>
          <p:nvPr/>
        </p:nvSpPr>
        <p:spPr>
          <a:xfrm rot="12959784">
            <a:off x="7925632" y="539358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 rot="5400000">
            <a:off x="4306421" y="5653746"/>
            <a:ext cx="411423" cy="2723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 rot="5400000">
            <a:off x="5191103" y="5600434"/>
            <a:ext cx="259023" cy="2723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 rot="5400000">
            <a:off x="6638431" y="5781265"/>
            <a:ext cx="584574" cy="2723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/>
          <p:cNvSpPr/>
          <p:nvPr/>
        </p:nvSpPr>
        <p:spPr>
          <a:xfrm rot="5400000">
            <a:off x="8314638" y="5667394"/>
            <a:ext cx="411423" cy="2723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Left Arrow 26"/>
          <p:cNvSpPr/>
          <p:nvPr/>
        </p:nvSpPr>
        <p:spPr>
          <a:xfrm rot="19759817">
            <a:off x="1489196" y="479641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Left Arrow 27"/>
          <p:cNvSpPr/>
          <p:nvPr/>
        </p:nvSpPr>
        <p:spPr>
          <a:xfrm rot="19759817">
            <a:off x="1229849" y="519617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017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697108" y="2339843"/>
            <a:ext cx="3766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Optimization not successful; try another method</a:t>
            </a:r>
            <a:endParaRPr lang="en-US" sz="20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2017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Left Arrow 31"/>
          <p:cNvSpPr/>
          <p:nvPr/>
        </p:nvSpPr>
        <p:spPr>
          <a:xfrm>
            <a:off x="2791531" y="121309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0177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282" y="1703076"/>
            <a:ext cx="2972882" cy="114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Left Arrow 32"/>
          <p:cNvSpPr/>
          <p:nvPr/>
        </p:nvSpPr>
        <p:spPr>
          <a:xfrm>
            <a:off x="5945171" y="249580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“Optimize” </a:t>
            </a:r>
            <a:r>
              <a:rPr lang="en-US" kern="1200" dirty="0" smtClean="0"/>
              <a:t>C</a:t>
            </a:r>
            <a:r>
              <a:rPr lang="en-US" kern="1200" baseline="-25000" dirty="0" smtClean="0"/>
              <a:t>1</a:t>
            </a:r>
            <a:endParaRPr lang="en-US" dirty="0"/>
          </a:p>
        </p:txBody>
      </p:sp>
      <p:pic>
        <p:nvPicPr>
          <p:cNvPr id="220178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Left Arrow 35"/>
          <p:cNvSpPr/>
          <p:nvPr/>
        </p:nvSpPr>
        <p:spPr>
          <a:xfrm>
            <a:off x="2791531" y="201432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Left Arrow 36"/>
          <p:cNvSpPr/>
          <p:nvPr/>
        </p:nvSpPr>
        <p:spPr>
          <a:xfrm rot="19368353">
            <a:off x="1233655" y="515067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4" y="2919414"/>
            <a:ext cx="2036301" cy="8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0179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76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/>
      <p:bldP spid="32" grpId="0" animBg="1"/>
      <p:bldP spid="33" grpId="0" animBg="1"/>
      <p:bldP spid="36" grpId="0" animBg="1"/>
      <p:bldP spid="3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“</a:t>
            </a:r>
            <a:r>
              <a:rPr lang="en-US" sz="2400" dirty="0"/>
              <a:t>Parameter Study” </a:t>
            </a:r>
            <a:r>
              <a:rPr lang="en-US" sz="2400" kern="1200" dirty="0"/>
              <a:t>C</a:t>
            </a:r>
            <a:r>
              <a:rPr lang="en-US" sz="2400" kern="1200" baseline="-25000" dirty="0"/>
              <a:t>5</a:t>
            </a:r>
            <a:r>
              <a:rPr lang="en-US" sz="2400" dirty="0"/>
              <a:t>=-0.0001 and </a:t>
            </a:r>
            <a:r>
              <a:rPr lang="en-US" sz="2400" kern="1200" dirty="0"/>
              <a:t>C</a:t>
            </a:r>
            <a:r>
              <a:rPr lang="en-US" sz="2400" kern="1200" baseline="-25000" dirty="0"/>
              <a:t>9</a:t>
            </a:r>
            <a:r>
              <a:rPr lang="en-US" sz="2400" dirty="0"/>
              <a:t>=-0.001</a:t>
            </a:r>
            <a:endParaRPr lang="en-US" dirty="0"/>
          </a:p>
        </p:txBody>
      </p:sp>
      <p:pic>
        <p:nvPicPr>
          <p:cNvPr id="2211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5363573" y="5834313"/>
            <a:ext cx="968988" cy="4436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19759817">
            <a:off x="6231848" y="566265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Left Arrow 7"/>
          <p:cNvSpPr/>
          <p:nvPr/>
        </p:nvSpPr>
        <p:spPr>
          <a:xfrm rot="19759817">
            <a:off x="1496073" y="477724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eft Arrow 8"/>
          <p:cNvSpPr/>
          <p:nvPr/>
        </p:nvSpPr>
        <p:spPr>
          <a:xfrm rot="19759817">
            <a:off x="1223775" y="520201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11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919414"/>
            <a:ext cx="2020298" cy="837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119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4339988" y="3070744"/>
            <a:ext cx="1255594" cy="1555845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284513"/>
              </p:ext>
            </p:extLst>
          </p:nvPr>
        </p:nvGraphicFramePr>
        <p:xfrm>
          <a:off x="4532016" y="2670694"/>
          <a:ext cx="8715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09" name="Equation" r:id="rId6" imgW="495000" imgH="203040" progId="Equation.3">
                  <p:embed/>
                </p:oleObj>
              </mc:Choice>
              <mc:Fallback>
                <p:oleObj name="Equation" r:id="rId6" imgW="4950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2016" y="2670694"/>
                        <a:ext cx="871537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8353"/>
              </p:ext>
            </p:extLst>
          </p:nvPr>
        </p:nvGraphicFramePr>
        <p:xfrm>
          <a:off x="3624025" y="2670693"/>
          <a:ext cx="7159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10" name="Equation" r:id="rId8" imgW="406080" imgH="203040" progId="Equation.3">
                  <p:embed/>
                </p:oleObj>
              </mc:Choice>
              <mc:Fallback>
                <p:oleObj name="Equation" r:id="rId8" imgW="4060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4025" y="2670693"/>
                        <a:ext cx="715962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3712190" y="3070743"/>
            <a:ext cx="627797" cy="1555845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8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“Parameter Study” </a:t>
            </a:r>
            <a:r>
              <a:rPr lang="en-US" kern="1200" dirty="0" smtClean="0"/>
              <a:t>C</a:t>
            </a:r>
            <a:r>
              <a:rPr lang="en-US" kern="1200" baseline="-25000" dirty="0" smtClean="0"/>
              <a:t>11</a:t>
            </a:r>
            <a:r>
              <a:rPr lang="en-US" dirty="0" smtClean="0"/>
              <a:t>=-0.001, </a:t>
            </a:r>
            <a:r>
              <a:rPr lang="en-US" dirty="0"/>
              <a:t>in </a:t>
            </a:r>
            <a:r>
              <a:rPr lang="en-US" dirty="0" smtClean="0"/>
              <a:t>[-0.5,0]</a:t>
            </a:r>
            <a:endParaRPr lang="en-US" dirty="0"/>
          </a:p>
        </p:txBody>
      </p:sp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22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eft Arrow 4"/>
          <p:cNvSpPr/>
          <p:nvPr/>
        </p:nvSpPr>
        <p:spPr>
          <a:xfrm rot="19759817">
            <a:off x="7612190" y="559158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Left Arrow 5"/>
          <p:cNvSpPr/>
          <p:nvPr/>
        </p:nvSpPr>
        <p:spPr>
          <a:xfrm rot="19759817">
            <a:off x="1391085" y="4856874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Left Arrow 6"/>
          <p:cNvSpPr/>
          <p:nvPr/>
        </p:nvSpPr>
        <p:spPr>
          <a:xfrm rot="19759817">
            <a:off x="1240960" y="5170772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16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6</a:t>
            </a:r>
          </a:p>
        </p:txBody>
      </p:sp>
      <p:sp>
        <p:nvSpPr>
          <p:cNvPr id="12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3956168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6. Repeat step 4 for the rest of the datasets. Adjust compression and tension datasets using constants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  <a:sym typeface="Symbol"/>
              </a:rPr>
              <a:t></a:t>
            </a:r>
            <a:r>
              <a:rPr lang="en-US" sz="2400" b="1" baseline="-25000" dirty="0" smtClean="0">
                <a:solidFill>
                  <a:srgbClr val="800000"/>
                </a:solidFill>
                <a:latin typeface="+mj-lt"/>
                <a:sym typeface="Symbol"/>
              </a:rPr>
              <a:t>p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  <a:sym typeface="Symbol"/>
              </a:rPr>
              <a:t>and C</a:t>
            </a:r>
            <a:r>
              <a:rPr lang="en-US" sz="2400" b="1" baseline="-25000" dirty="0" smtClean="0">
                <a:solidFill>
                  <a:srgbClr val="800000"/>
                </a:solidFill>
                <a:latin typeface="+mj-lt"/>
                <a:sym typeface="Symbol"/>
              </a:rPr>
              <a:t>4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, if adding stress state dependent experimental data.</a:t>
            </a:r>
          </a:p>
          <a:p>
            <a:pPr marL="457200" indent="-457200">
              <a:buFontTx/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09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Restore PC7, PC8</a:t>
            </a:r>
            <a:endParaRPr lang="en-US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Left Arrow 17"/>
          <p:cNvSpPr/>
          <p:nvPr/>
        </p:nvSpPr>
        <p:spPr>
          <a:xfrm>
            <a:off x="2049439" y="198884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eft Arrow 19"/>
          <p:cNvSpPr/>
          <p:nvPr/>
        </p:nvSpPr>
        <p:spPr>
          <a:xfrm rot="2053441">
            <a:off x="2353232" y="155740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12471" y="1936045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2" name="Left Arrow 21"/>
          <p:cNvSpPr/>
          <p:nvPr/>
        </p:nvSpPr>
        <p:spPr>
          <a:xfrm rot="6145736">
            <a:off x="1076392" y="1536747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Left Arrow 24"/>
          <p:cNvSpPr/>
          <p:nvPr/>
        </p:nvSpPr>
        <p:spPr>
          <a:xfrm>
            <a:off x="1943085" y="2111146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Left Arrow 28"/>
          <p:cNvSpPr/>
          <p:nvPr/>
        </p:nvSpPr>
        <p:spPr>
          <a:xfrm rot="2053441">
            <a:off x="2353230" y="1511455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56536" y="1931406"/>
            <a:ext cx="18485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Right-click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1" name="Left Arrow 30"/>
          <p:cNvSpPr/>
          <p:nvPr/>
        </p:nvSpPr>
        <p:spPr>
          <a:xfrm rot="6145736">
            <a:off x="1020457" y="153210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74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  <p:bldP spid="29" grpId="0" animBg="1"/>
      <p:bldP spid="30" grpId="0" animBg="1"/>
      <p:bldP spid="3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99" y="213982"/>
            <a:ext cx="8534779" cy="665162"/>
          </a:xfrm>
        </p:spPr>
        <p:txBody>
          <a:bodyPr/>
          <a:lstStyle/>
          <a:p>
            <a:r>
              <a:rPr lang="en-US" sz="2400" dirty="0" smtClean="0"/>
              <a:t>“Parameter Study” </a:t>
            </a:r>
            <a:r>
              <a:rPr lang="en-US" sz="2400" dirty="0">
                <a:sym typeface="Symbol"/>
              </a:rPr>
              <a:t></a:t>
            </a:r>
            <a:r>
              <a:rPr lang="en-US" sz="2400" baseline="-25000" dirty="0">
                <a:sym typeface="Symbol"/>
              </a:rPr>
              <a:t>p </a:t>
            </a:r>
            <a:r>
              <a:rPr lang="en-US" sz="2400" dirty="0" smtClean="0"/>
              <a:t>=0.19 in [0;1] (</a:t>
            </a:r>
            <a:r>
              <a:rPr lang="en-US" sz="2400" dirty="0">
                <a:sym typeface="Symbol"/>
              </a:rPr>
              <a:t></a:t>
            </a:r>
            <a:r>
              <a:rPr lang="en-US" sz="2400" baseline="-25000" dirty="0">
                <a:sym typeface="Symbol"/>
              </a:rPr>
              <a:t>p </a:t>
            </a:r>
            <a:r>
              <a:rPr lang="en-US" sz="2400" dirty="0" smtClean="0">
                <a:sym typeface="Symbol"/>
              </a:rPr>
              <a:t>can be chosen using values from the literature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224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 rot="19759817">
            <a:off x="2756152" y="5853360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Left Arrow 6"/>
          <p:cNvSpPr/>
          <p:nvPr/>
        </p:nvSpPr>
        <p:spPr>
          <a:xfrm rot="19759817">
            <a:off x="1311241" y="480248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5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 </a:t>
            </a:r>
            <a:r>
              <a:rPr lang="en-US" b="0" i="1" smtClean="0"/>
              <a:t>(cont)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3956168"/>
          </a:xfrm>
        </p:spPr>
        <p:txBody>
          <a:bodyPr/>
          <a:lstStyle/>
          <a:p>
            <a:pPr marL="457200" indent="-457200" algn="just">
              <a:buFont typeface="+mj-lt"/>
              <a:buAutoNum type="arabicPeriod" startAt="4"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Restore second dataset (or other datasets available for the same temperature). </a:t>
            </a:r>
          </a:p>
          <a:p>
            <a:pPr marL="457200" indent="-457200">
              <a:buFontTx/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Optimize, by </a:t>
            </a:r>
            <a:r>
              <a:rPr lang="en-US" dirty="0" err="1" smtClean="0"/>
              <a:t>lsqnonlin</a:t>
            </a:r>
            <a:r>
              <a:rPr lang="en-US" dirty="0" smtClean="0"/>
              <a:t>: C3, C4, C1, C2, h0, C5, C6, C8, C9, C10, h1, C11, C12</a:t>
            </a:r>
            <a:endParaRPr lang="en-US" dirty="0"/>
          </a:p>
        </p:txBody>
      </p:sp>
      <p:sp>
        <p:nvSpPr>
          <p:cNvPr id="18" name="Left Arrow 17"/>
          <p:cNvSpPr/>
          <p:nvPr/>
        </p:nvSpPr>
        <p:spPr>
          <a:xfrm rot="19759817">
            <a:off x="1311241" y="4802483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Left Arrow 18"/>
          <p:cNvSpPr/>
          <p:nvPr/>
        </p:nvSpPr>
        <p:spPr>
          <a:xfrm rot="19759817">
            <a:off x="1151745" y="5221258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 rot="5400000">
            <a:off x="2770212" y="5573409"/>
            <a:ext cx="267250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/>
          <p:cNvSpPr/>
          <p:nvPr/>
        </p:nvSpPr>
        <p:spPr>
          <a:xfrm rot="5400000">
            <a:off x="3599860" y="5564170"/>
            <a:ext cx="222962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/>
          <p:cNvSpPr/>
          <p:nvPr/>
        </p:nvSpPr>
        <p:spPr>
          <a:xfrm rot="5400000">
            <a:off x="4387389" y="5553537"/>
            <a:ext cx="222962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 rot="5400000">
            <a:off x="5194881" y="5553537"/>
            <a:ext cx="222962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 rot="5400000">
            <a:off x="5918189" y="5872057"/>
            <a:ext cx="414078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 rot="5400000">
            <a:off x="6585744" y="5734394"/>
            <a:ext cx="689404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/>
          <p:cNvSpPr/>
          <p:nvPr/>
        </p:nvSpPr>
        <p:spPr>
          <a:xfrm rot="5400000">
            <a:off x="8314196" y="5665018"/>
            <a:ext cx="414078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 rot="5400000">
            <a:off x="7583215" y="5717334"/>
            <a:ext cx="277601" cy="3250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/>
          <p:nvPr/>
        </p:nvCxnSpPr>
        <p:spPr>
          <a:xfrm flipV="1">
            <a:off x="6045962" y="3266725"/>
            <a:ext cx="832513" cy="1"/>
          </a:xfrm>
          <a:prstGeom prst="line">
            <a:avLst/>
          </a:prstGeom>
          <a:ln w="381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010305" y="3602579"/>
            <a:ext cx="832513" cy="1"/>
          </a:xfrm>
          <a:prstGeom prst="line">
            <a:avLst/>
          </a:prstGeom>
          <a:ln w="381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050506" y="4009688"/>
            <a:ext cx="832513" cy="1"/>
          </a:xfrm>
          <a:prstGeom prst="line">
            <a:avLst/>
          </a:prstGeom>
          <a:ln w="381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4251276" y="1986553"/>
            <a:ext cx="832513" cy="1"/>
          </a:xfrm>
          <a:prstGeom prst="line">
            <a:avLst/>
          </a:prstGeom>
          <a:ln w="381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4014715" y="2247406"/>
            <a:ext cx="832513" cy="1"/>
          </a:xfrm>
          <a:prstGeom prst="line">
            <a:avLst/>
          </a:prstGeom>
          <a:ln w="3810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62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7</a:t>
            </a:r>
          </a:p>
        </p:txBody>
      </p:sp>
      <p:sp>
        <p:nvSpPr>
          <p:cNvPr id="6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2559050"/>
          </a:xfrm>
        </p:spPr>
        <p:txBody>
          <a:bodyPr/>
          <a:lstStyle/>
          <a:p>
            <a:pPr marL="457200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Record results (“Output”)</a:t>
            </a:r>
          </a:p>
          <a:p>
            <a:pPr marL="857250" lvl="1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- Write a </a:t>
            </a:r>
            <a:r>
              <a:rPr lang="en-US" sz="2400" b="1" dirty="0" err="1" smtClean="0">
                <a:solidFill>
                  <a:srgbClr val="800000"/>
                </a:solidFill>
                <a:latin typeface="+mj-lt"/>
              </a:rPr>
              <a:t>postprocessing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 info text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- Write a restart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- Write a data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- Write a “</a:t>
            </a:r>
            <a:r>
              <a:rPr lang="en-US" sz="2400" b="1" dirty="0" err="1" smtClean="0">
                <a:solidFill>
                  <a:srgbClr val="800000"/>
                </a:solidFill>
                <a:latin typeface="+mj-lt"/>
              </a:rPr>
              <a:t>parameters+constaints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” file</a:t>
            </a:r>
          </a:p>
          <a:p>
            <a:pPr marL="857250" lvl="1" indent="-457200">
              <a:buFontTx/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- Print figure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4634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a record of the fitting session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 rot="19759817">
            <a:off x="4064699" y="1354349"/>
            <a:ext cx="486751" cy="24688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 </a:t>
            </a:r>
            <a:r>
              <a:rPr lang="en-US" b="0" i="1" smtClean="0"/>
              <a:t>(cont)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5075284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5. Fit the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parameters 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for different temperatures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Viscoelasticity 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Time dependence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1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softening</a:t>
            </a:r>
          </a:p>
          <a:p>
            <a:pPr algn="just">
              <a:defRPr/>
            </a:pPr>
            <a:endParaRPr lang="en-US" sz="2400" b="1" dirty="0">
              <a:solidFill>
                <a:srgbClr val="800000"/>
              </a:solidFill>
              <a:latin typeface="+mj-lt"/>
            </a:endParaRPr>
          </a:p>
          <a:p>
            <a:pPr algn="just">
              <a:defRPr/>
            </a:pPr>
            <a:r>
              <a:rPr lang="en-US" sz="2400" b="1" dirty="0">
                <a:solidFill>
                  <a:srgbClr val="800000"/>
                </a:solidFill>
                <a:latin typeface="+mj-lt"/>
              </a:rPr>
              <a:t>Strain hardening 2</a:t>
            </a:r>
          </a:p>
          <a:p>
            <a:pPr marL="0" indent="0" algn="just"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76813"/>
              </p:ext>
            </p:extLst>
          </p:nvPr>
        </p:nvGraphicFramePr>
        <p:xfrm>
          <a:off x="5064125" y="2043113"/>
          <a:ext cx="5143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5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25" y="2043113"/>
                        <a:ext cx="51435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52285"/>
              </p:ext>
            </p:extLst>
          </p:nvPr>
        </p:nvGraphicFramePr>
        <p:xfrm>
          <a:off x="5073650" y="2859088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6" name="Equation" r:id="rId5" imgW="291960" imgH="203040" progId="Equation.3">
                  <p:embed/>
                </p:oleObj>
              </mc:Choice>
              <mc:Fallback>
                <p:oleObj name="Equation" r:id="rId5" imgW="29196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3650" y="2859088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641240"/>
              </p:ext>
            </p:extLst>
          </p:nvPr>
        </p:nvGraphicFramePr>
        <p:xfrm>
          <a:off x="4784725" y="3752850"/>
          <a:ext cx="12525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7" name="Equation" r:id="rId7" imgW="520560" imgH="203040" progId="Equation.3">
                  <p:embed/>
                </p:oleObj>
              </mc:Choice>
              <mc:Fallback>
                <p:oleObj name="Equation" r:id="rId7" imgW="5205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725" y="3752850"/>
                        <a:ext cx="12525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18224"/>
              </p:ext>
            </p:extLst>
          </p:nvPr>
        </p:nvGraphicFramePr>
        <p:xfrm>
          <a:off x="4827588" y="4691063"/>
          <a:ext cx="1228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8" name="Equation" r:id="rId9" imgW="698400" imgH="203040" progId="Equation.3">
                  <p:embed/>
                </p:oleObj>
              </mc:Choice>
              <mc:Fallback>
                <p:oleObj name="Equation" r:id="rId9" imgW="69840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4691063"/>
                        <a:ext cx="1228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162366"/>
              </p:ext>
            </p:extLst>
          </p:nvPr>
        </p:nvGraphicFramePr>
        <p:xfrm>
          <a:off x="5091113" y="5527675"/>
          <a:ext cx="6842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9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1113" y="5527675"/>
                        <a:ext cx="684212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60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Typical sequence of steps </a:t>
            </a:r>
            <a:r>
              <a:rPr lang="en-US" b="0" i="1" smtClean="0"/>
              <a:t>(cont)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89038"/>
            <a:ext cx="8229600" cy="3956168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6. Repeat step 4 for the rest of the datasets. Adjust compression and tension datasets using constants </a:t>
            </a:r>
            <a:r>
              <a:rPr lang="en-US" sz="2400" b="1" dirty="0">
                <a:solidFill>
                  <a:srgbClr val="800000"/>
                </a:solidFill>
                <a:sym typeface="Symbol"/>
              </a:rPr>
              <a:t>and C</a:t>
            </a:r>
            <a:r>
              <a:rPr lang="en-US" sz="2400" b="1" baseline="-25000" dirty="0">
                <a:solidFill>
                  <a:srgbClr val="800000"/>
                </a:solidFill>
                <a:sym typeface="Symbol"/>
              </a:rPr>
              <a:t>4</a:t>
            </a:r>
            <a:r>
              <a:rPr lang="en-US" sz="2400" b="1" dirty="0" smtClean="0">
                <a:solidFill>
                  <a:srgbClr val="800000"/>
                </a:solidFill>
                <a:latin typeface="+mj-lt"/>
              </a:rPr>
              <a:t>, if adding stress state dependent experimental data.</a:t>
            </a:r>
          </a:p>
          <a:p>
            <a:pPr marL="457200" indent="-457200">
              <a:buFontTx/>
              <a:buNone/>
              <a:defRPr/>
            </a:pPr>
            <a:endParaRPr lang="en-US" sz="2400" b="1" dirty="0" smtClean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32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gui_1pt2_Tutorial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TPgui_1pt2_Tutorial</Template>
  <TotalTime>7376</TotalTime>
  <Words>1724</Words>
  <Application>Microsoft Office PowerPoint</Application>
  <PresentationFormat>On-screen Show (4:3)</PresentationFormat>
  <Paragraphs>358</Paragraphs>
  <Slides>72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4" baseType="lpstr">
      <vt:lpstr>TPgui_1pt2_Tutorial</vt:lpstr>
      <vt:lpstr>Equation</vt:lpstr>
      <vt:lpstr>PowerPoint Presentation</vt:lpstr>
      <vt:lpstr>PowerPoint Presentation</vt:lpstr>
      <vt:lpstr>TPgui strategy</vt:lpstr>
      <vt:lpstr>Dataset – a text file containing name= value</vt:lpstr>
      <vt:lpstr>Typical sequence of steps</vt:lpstr>
      <vt:lpstr>Typical sequence of steps (cont)</vt:lpstr>
      <vt:lpstr>Typical sequence of steps (cont)</vt:lpstr>
      <vt:lpstr>Typical sequence of steps (cont)</vt:lpstr>
      <vt:lpstr>Typical sequence of steps (cont)</vt:lpstr>
      <vt:lpstr>Typical sequence of steps (cont)</vt:lpstr>
      <vt:lpstr>Parametric study on the material constitutive behavior</vt:lpstr>
      <vt:lpstr>Parametric study on the material constitutive behavior (cont) </vt:lpstr>
      <vt:lpstr>Parametric study on the material constitutive behavior (cont) </vt:lpstr>
      <vt:lpstr>Parametric study on the material constitutive behavior (cont) </vt:lpstr>
      <vt:lpstr>Polycarbonate (PC) example</vt:lpstr>
      <vt:lpstr>Typical sequence of steps</vt:lpstr>
      <vt:lpstr>Input | A data file</vt:lpstr>
      <vt:lpstr>After input of ‘Compression’ datasets</vt:lpstr>
      <vt:lpstr>After input of all datasets</vt:lpstr>
      <vt:lpstr>Enable model plots</vt:lpstr>
      <vt:lpstr>After enabling model plots</vt:lpstr>
      <vt:lpstr>Hide plot legends</vt:lpstr>
      <vt:lpstr>After hiding plot legends</vt:lpstr>
      <vt:lpstr>Typical sequence of steps …</vt:lpstr>
      <vt:lpstr>Exclude all datasets except PC1, PC2, Viscoelasticity</vt:lpstr>
      <vt:lpstr>PC1, PC2, Viscoelasticity datasets</vt:lpstr>
      <vt:lpstr>Restore plot legends</vt:lpstr>
      <vt:lpstr>Step 3</vt:lpstr>
      <vt:lpstr>Elasticity: Eref=2250; “Apply”</vt:lpstr>
      <vt:lpstr>Step 3</vt:lpstr>
      <vt:lpstr>Exclude “Viscoelasticity”, include “Yield Peak”</vt:lpstr>
      <vt:lpstr>“Parameter Study” γv0=7.5E18, in [1.5E10,1.0E25] </vt:lpstr>
      <vt:lpstr>“Parameter Study” V=5E-29, in [0,1E-20]</vt:lpstr>
      <vt:lpstr>“Parameter Study” m=7, in [0,100]</vt:lpstr>
      <vt:lpstr>“Parameter Study” C4=39, in [0,100]</vt:lpstr>
      <vt:lpstr>“Optimize parameters” - C3</vt:lpstr>
      <vt:lpstr>Step 3</vt:lpstr>
      <vt:lpstr>Exclude PC2 &amp; Peak Yield datasets</vt:lpstr>
      <vt:lpstr>“Parameter Study” C2=20, in [10,30]</vt:lpstr>
      <vt:lpstr>“Parameter Study” C4=20, in [10,30]</vt:lpstr>
      <vt:lpstr>“Parameter Study” lL=4, C14=0.99</vt:lpstr>
      <vt:lpstr>Step 3</vt:lpstr>
      <vt:lpstr>“Parameter Study” ak1=0.05, in [0.01,0.1]</vt:lpstr>
      <vt:lpstr>“Parameter Study” C10=6, in [3,8]</vt:lpstr>
      <vt:lpstr>Optimize C4, C6, and C8</vt:lpstr>
      <vt:lpstr>Step 3</vt:lpstr>
      <vt:lpstr>“Parameter Study” ak2=0.05, in [0.01,0.1]</vt:lpstr>
      <vt:lpstr>“Parameter Study” h1=2, C12=0.6</vt:lpstr>
      <vt:lpstr>Step 3</vt:lpstr>
      <vt:lpstr>Optimize C4, C2, C6, C8, and C10</vt:lpstr>
      <vt:lpstr>Step 4</vt:lpstr>
      <vt:lpstr>Restore PC2</vt:lpstr>
      <vt:lpstr>Restore PC3</vt:lpstr>
      <vt:lpstr>Step 3</vt:lpstr>
      <vt:lpstr>“Optimize” C4, lL , C2, h0, C6, C8, C10, h1, C12</vt:lpstr>
      <vt:lpstr>Step 5</vt:lpstr>
      <vt:lpstr>Exclude PC2, PC3; Restore PC4, PC5</vt:lpstr>
      <vt:lpstr>Step 5</vt:lpstr>
      <vt:lpstr>Step 5</vt:lpstr>
      <vt:lpstr>“Parameter Study” E1=-1.5, in [-10,0]</vt:lpstr>
      <vt:lpstr>Step 5</vt:lpstr>
      <vt:lpstr>Time dependence: C3, C4</vt:lpstr>
      <vt:lpstr>“Parameter Study” C1=-0.05 in [-1;0]</vt:lpstr>
      <vt:lpstr>“Optimize” C1</vt:lpstr>
      <vt:lpstr>“Parameter Study” C5=-0.0001 and C9=-0.001</vt:lpstr>
      <vt:lpstr>“Parameter Study” C11=-0.001, in [-0.5,0]</vt:lpstr>
      <vt:lpstr>Step 6</vt:lpstr>
      <vt:lpstr>Restore PC7, PC8</vt:lpstr>
      <vt:lpstr>“Parameter Study” p =0.19 in [0;1] (p can be chosen using values from the literature)</vt:lpstr>
      <vt:lpstr>Optimize, by lsqnonlin: C3, C4, C1, C2, h0, C5, C6, C8, C9, C10, h1, C11, C12</vt:lpstr>
      <vt:lpstr>Step 7</vt:lpstr>
      <vt:lpstr>Write a record of the fitting session</vt:lpstr>
    </vt:vector>
  </TitlesOfParts>
  <Company>MSU HPC2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TPgui strategy</dc:title>
  <dc:creator>Ricolindo L Carino</dc:creator>
  <cp:lastModifiedBy>Ricolindo L Carino</cp:lastModifiedBy>
  <cp:revision>79</cp:revision>
  <dcterms:created xsi:type="dcterms:W3CDTF">2012-04-18T15:15:25Z</dcterms:created>
  <dcterms:modified xsi:type="dcterms:W3CDTF">2012-04-23T18:12:17Z</dcterms:modified>
</cp:coreProperties>
</file>